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79" d="100"/>
          <a:sy n="79" d="100"/>
        </p:scale>
        <p:origin x="98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87EA1-682B-A54E-BC8A-77B225B60BBF}" type="datetimeFigureOut">
              <a:rPr lang="en-US" smtClean="0"/>
              <a:t>10/17/2024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B2A10-4DEB-5F48-9E77-A787F061346F}" type="slidenum">
              <a:rPr lang="en-US" smtClean="0"/>
              <a:t>‹#›</a:t>
            </a:fld>
            <a:endParaRPr lang="en-US"/>
          </a:p>
        </p:txBody>
      </p:sp>
    </p:spTree>
    <p:extLst>
      <p:ext uri="{BB962C8B-B14F-4D97-AF65-F5344CB8AC3E}">
        <p14:creationId xmlns:p14="http://schemas.microsoft.com/office/powerpoint/2010/main" val="252876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Paul </a:t>
            </a:r>
            <a:r>
              <a:rPr lang="en-US" dirty="0"/>
              <a:t>desires unity of faith and the knowledge of the Son of God, but to what end?  (Look at 4:13-14).  What is the goal?</a:t>
            </a:r>
          </a:p>
          <a:p>
            <a:pPr lvl="1"/>
            <a:r>
              <a:rPr lang="en-US" dirty="0"/>
              <a:t>To the stature of the fullness of Christ</a:t>
            </a:r>
          </a:p>
          <a:p>
            <a:pPr lvl="1"/>
            <a:r>
              <a:rPr lang="en-US" dirty="0"/>
              <a:t>What does this mean?  What is stature?</a:t>
            </a:r>
          </a:p>
          <a:p>
            <a:pPr lvl="2"/>
            <a:r>
              <a:rPr lang="en-US" dirty="0">
                <a:solidFill>
                  <a:schemeClr val="tx2"/>
                </a:solidFill>
              </a:rPr>
              <a:t>To attain the perfection of faith and to grow into the maturity and wholeness of Christ</a:t>
            </a:r>
            <a:r>
              <a:rPr lang="en-US" b="0" i="0" dirty="0">
                <a:solidFill>
                  <a:schemeClr val="tx2"/>
                </a:solidFill>
                <a:effectLst/>
                <a:highlight>
                  <a:srgbClr val="FFFFFF"/>
                </a:highlight>
                <a:latin typeface="Google Sans"/>
              </a:rPr>
              <a:t>.</a:t>
            </a:r>
          </a:p>
          <a:p>
            <a:r>
              <a:rPr lang="en-US" dirty="0">
                <a:solidFill>
                  <a:schemeClr val="tx2"/>
                </a:solidFill>
                <a:highlight>
                  <a:srgbClr val="FFFFFF"/>
                </a:highlight>
                <a:latin typeface="Google Sans"/>
              </a:rPr>
              <a:t>Earlier Paul also emphasizes knowledge of the love of Christ (vs. 3:18-19).  Here in 4:13-14, he stresses that knowledge of Christ himself is a means of gaining maturity.  How does knowing Christ bring maturity? What are some ways you have matured as you have grown in your relationship with Christ?</a:t>
            </a:r>
            <a:endParaRPr lang="en-US" dirty="0">
              <a:solidFill>
                <a:schemeClr val="tx2"/>
              </a:solidFill>
            </a:endParaRPr>
          </a:p>
          <a:p>
            <a:pPr algn="l"/>
            <a:endParaRPr lang="en-US" b="0" i="0" dirty="0">
              <a:solidFill>
                <a:srgbClr val="1F1F1F"/>
              </a:solidFill>
              <a:effectLst/>
              <a:highlight>
                <a:srgbClr val="FFFFFF"/>
              </a:highlight>
              <a:latin typeface="Google Sans"/>
            </a:endParaRPr>
          </a:p>
          <a:p>
            <a:pPr algn="l"/>
            <a:endParaRPr lang="en-US" b="0" i="0" dirty="0">
              <a:solidFill>
                <a:srgbClr val="1F1F1F"/>
              </a:solidFill>
              <a:effectLst/>
              <a:highlight>
                <a:srgbClr val="FFFFFF"/>
              </a:highlight>
              <a:latin typeface="Google Sans"/>
            </a:endParaRPr>
          </a:p>
          <a:p>
            <a:pPr algn="l"/>
            <a:r>
              <a:rPr lang="en-US" b="0" i="0" dirty="0">
                <a:solidFill>
                  <a:srgbClr val="1F1F1F"/>
                </a:solidFill>
                <a:effectLst/>
                <a:highlight>
                  <a:srgbClr val="FFFFFF"/>
                </a:highlight>
                <a:latin typeface="Google Sans"/>
              </a:rPr>
              <a:t>What is stature biblical?</a:t>
            </a:r>
            <a:endParaRPr lang="en-US" b="0" i="0" dirty="0">
              <a:solidFill>
                <a:srgbClr val="1F1F1F"/>
              </a:solidFill>
              <a:effectLst/>
              <a:highlight>
                <a:srgbClr val="FFFFFF"/>
              </a:highlight>
              <a:latin typeface="Roboto" panose="02000000000000000000" pitchFamily="2" charset="0"/>
            </a:endParaRPr>
          </a:p>
          <a:p>
            <a:pPr algn="l" fontAlgn="ctr"/>
            <a:r>
              <a:rPr lang="en-US" b="0" i="0" dirty="0">
                <a:solidFill>
                  <a:srgbClr val="1F1F1F"/>
                </a:solidFill>
                <a:effectLst/>
                <a:highlight>
                  <a:srgbClr val="FFFFFF"/>
                </a:highlight>
                <a:latin typeface="Google Sans"/>
              </a:rPr>
              <a:t>In the Bible, the word "stature" can have multiple meanings, including: </a:t>
            </a:r>
          </a:p>
          <a:p>
            <a:pPr algn="l">
              <a:buFont typeface="Arial" panose="020B0604020202020204" pitchFamily="34" charset="0"/>
              <a:buChar char="•"/>
            </a:pPr>
            <a:r>
              <a:rPr lang="en-US" b="0" i="0" dirty="0">
                <a:solidFill>
                  <a:srgbClr val="1F1F1F"/>
                </a:solidFill>
                <a:effectLst/>
                <a:highlight>
                  <a:srgbClr val="FFFFFF"/>
                </a:highlight>
                <a:latin typeface="Google Sans"/>
              </a:rPr>
              <a:t>Maturity</a:t>
            </a:r>
          </a:p>
          <a:p>
            <a:pPr algn="l" fontAlgn="ctr">
              <a:buFont typeface="Arial" panose="020B0604020202020204" pitchFamily="34" charset="0"/>
              <a:buChar char="•"/>
            </a:pPr>
            <a:r>
              <a:rPr lang="en-US" b="0" i="0" dirty="0">
                <a:solidFill>
                  <a:srgbClr val="1F1F1F"/>
                </a:solidFill>
                <a:effectLst/>
                <a:highlight>
                  <a:srgbClr val="FFFFFF"/>
                </a:highlight>
                <a:latin typeface="Google Sans"/>
              </a:rPr>
              <a:t>In the King James Bible, "stature" can mean maturity in years or size. </a:t>
            </a:r>
          </a:p>
          <a:p>
            <a:pPr algn="l">
              <a:buFont typeface="Arial" panose="020B0604020202020204" pitchFamily="34" charset="0"/>
              <a:buChar char="•"/>
            </a:pPr>
            <a:r>
              <a:rPr lang="en-US" b="0" i="0" dirty="0">
                <a:solidFill>
                  <a:srgbClr val="1F1F1F"/>
                </a:solidFill>
                <a:effectLst/>
                <a:highlight>
                  <a:srgbClr val="FFFFFF"/>
                </a:highlight>
                <a:latin typeface="Google Sans"/>
              </a:rPr>
              <a:t>Height</a:t>
            </a:r>
          </a:p>
          <a:p>
            <a:pPr algn="l" fontAlgn="ctr">
              <a:buFont typeface="Arial" panose="020B0604020202020204" pitchFamily="34" charset="0"/>
              <a:buChar char="•"/>
            </a:pPr>
            <a:r>
              <a:rPr lang="en-US" b="0" i="0" dirty="0">
                <a:solidFill>
                  <a:srgbClr val="1F1F1F"/>
                </a:solidFill>
                <a:effectLst/>
                <a:highlight>
                  <a:srgbClr val="FFFFFF"/>
                </a:highlight>
                <a:latin typeface="Google Sans"/>
              </a:rPr>
              <a:t>In the Bible, "stature" can refer to a person's natural height in an upright position. </a:t>
            </a:r>
          </a:p>
          <a:p>
            <a:pPr algn="l">
              <a:buFont typeface="Arial" panose="020B0604020202020204" pitchFamily="34" charset="0"/>
              <a:buChar char="•"/>
            </a:pPr>
            <a:r>
              <a:rPr lang="en-US" b="0" i="0" dirty="0">
                <a:solidFill>
                  <a:srgbClr val="1F1F1F"/>
                </a:solidFill>
                <a:effectLst/>
                <a:highlight>
                  <a:srgbClr val="FFFFFF"/>
                </a:highlight>
                <a:latin typeface="Google Sans"/>
              </a:rPr>
              <a:t>Respect</a:t>
            </a:r>
          </a:p>
          <a:p>
            <a:pPr algn="l" fontAlgn="ctr">
              <a:buFont typeface="Arial" panose="020B0604020202020204" pitchFamily="34" charset="0"/>
              <a:buChar char="•"/>
            </a:pPr>
            <a:r>
              <a:rPr lang="en-US" b="0" i="0" dirty="0">
                <a:solidFill>
                  <a:srgbClr val="1F1F1F"/>
                </a:solidFill>
                <a:effectLst/>
                <a:highlight>
                  <a:srgbClr val="FFFFFF"/>
                </a:highlight>
                <a:latin typeface="Google Sans"/>
              </a:rPr>
              <a:t>"Stature" can also refer to the high level of respect a person is regarded with. </a:t>
            </a:r>
          </a:p>
          <a:p>
            <a:pPr algn="l">
              <a:buFont typeface="Arial" panose="020B0604020202020204" pitchFamily="34" charset="0"/>
              <a:buChar char="•"/>
            </a:pPr>
            <a:r>
              <a:rPr lang="en-US" b="0" i="0" dirty="0">
                <a:solidFill>
                  <a:srgbClr val="1F1F1F"/>
                </a:solidFill>
                <a:effectLst/>
                <a:highlight>
                  <a:srgbClr val="FFFFFF"/>
                </a:highlight>
                <a:latin typeface="Google Sans"/>
              </a:rPr>
              <a:t>Growth</a:t>
            </a:r>
          </a:p>
          <a:p>
            <a:pPr algn="l">
              <a:buFont typeface="Arial" panose="020B0604020202020204" pitchFamily="34" charset="0"/>
              <a:buChar char="•"/>
            </a:pPr>
            <a:r>
              <a:rPr lang="en-US" b="0" i="0" dirty="0">
                <a:solidFill>
                  <a:srgbClr val="1F1F1F"/>
                </a:solidFill>
                <a:effectLst/>
                <a:highlight>
                  <a:srgbClr val="FFFFFF"/>
                </a:highlight>
                <a:latin typeface="Google Sans"/>
              </a:rPr>
              <a:t>In the Bible, "stature" can refer to the quality or status gained by growth, development, or achievement. </a:t>
            </a:r>
          </a:p>
          <a:p>
            <a:endParaRPr lang="en-US" dirty="0"/>
          </a:p>
        </p:txBody>
      </p:sp>
      <p:sp>
        <p:nvSpPr>
          <p:cNvPr id="4" name="Slide Number Placeholder 3"/>
          <p:cNvSpPr>
            <a:spLocks noGrp="1"/>
          </p:cNvSpPr>
          <p:nvPr>
            <p:ph type="sldNum" sz="quarter" idx="5"/>
          </p:nvPr>
        </p:nvSpPr>
        <p:spPr/>
        <p:txBody>
          <a:bodyPr/>
          <a:lstStyle/>
          <a:p>
            <a:fld id="{EF1B2A10-4DEB-5F48-9E77-A787F061346F}" type="slidenum">
              <a:rPr lang="en-US" smtClean="0"/>
              <a:t>14</a:t>
            </a:fld>
            <a:endParaRPr lang="en-US"/>
          </a:p>
        </p:txBody>
      </p:sp>
    </p:spTree>
    <p:extLst>
      <p:ext uri="{BB962C8B-B14F-4D97-AF65-F5344CB8AC3E}">
        <p14:creationId xmlns:p14="http://schemas.microsoft.com/office/powerpoint/2010/main" val="3713390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10/17/2024</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3984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10/17/2024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13266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10/17/2024</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1459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10/17/2024</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637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10/17/2024</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8528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291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34053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10/17/2024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954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12872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10/17/2024</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54106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10/17/2024</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95781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10/17/2024</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483509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sv.org/1+Corinthians+12%3A7%E2%80%9310/" TargetMode="External"/><Relationship Id="rId2" Type="http://schemas.openxmlformats.org/officeDocument/2006/relationships/hyperlink" Target="https://www.esv.org/Romans+12%3A6%E2%80%938/" TargetMode="External"/><Relationship Id="rId1" Type="http://schemas.openxmlformats.org/officeDocument/2006/relationships/slideLayout" Target="../slideLayouts/slideLayout2.xml"/><Relationship Id="rId5" Type="http://schemas.openxmlformats.org/officeDocument/2006/relationships/hyperlink" Target="https://www.esv.org/Ephesians+4%3A11/" TargetMode="External"/><Relationship Id="rId4" Type="http://schemas.openxmlformats.org/officeDocument/2006/relationships/hyperlink" Target="https://www.esv.org/1+Corinthians+12%3A28/"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biblegateway.com/passage/?search=Ephesians%204%3A7-16&amp;version=ESV#fen-ESV-29265b" TargetMode="External"/><Relationship Id="rId2" Type="http://schemas.openxmlformats.org/officeDocument/2006/relationships/hyperlink" Target="https://www.biblegateway.com/passage/?search=Ephesians%204%3A7-16&amp;version=ESV#fen-ESV-29264a" TargetMode="External"/><Relationship Id="rId1" Type="http://schemas.openxmlformats.org/officeDocument/2006/relationships/slideLayout" Target="../slideLayouts/slideLayout2.xml"/><Relationship Id="rId6" Type="http://schemas.openxmlformats.org/officeDocument/2006/relationships/hyperlink" Target="https://www.biblegateway.com/passage/?search=Ephesians%204%3A7-16&amp;version=ESV#fen-ESV-29269e" TargetMode="External"/><Relationship Id="rId5" Type="http://schemas.openxmlformats.org/officeDocument/2006/relationships/hyperlink" Target="https://www.biblegateway.com/passage/?search=Ephesians%204%3A7-16&amp;version=ESV#fen-ESV-29267d" TargetMode="External"/><Relationship Id="rId4" Type="http://schemas.openxmlformats.org/officeDocument/2006/relationships/hyperlink" Target="https://www.biblegateway.com/passage/?search=Ephesians%204%3A7-16&amp;version=ESV#fen-ESV-29267c"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Ephesians%204%3A7-16&amp;version=AMPC#fen-AMPC-29279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blegateway.com/passage/?search=Ephesians%204%3A7-16&amp;version=AMPC#fen-AMPC-29285c" TargetMode="External"/><Relationship Id="rId2" Type="http://schemas.openxmlformats.org/officeDocument/2006/relationships/hyperlink" Target="https://www.biblegateway.com/passage/?search=Ephesians%204%3A7-16&amp;version=AMPC#fen-AMPC-29284b"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Ephesians%204%3A7-16&amp;version=AMPC#fen-AMPC-29286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ized light photo effects">
            <a:extLst>
              <a:ext uri="{FF2B5EF4-FFF2-40B4-BE49-F238E27FC236}">
                <a16:creationId xmlns:a16="http://schemas.microsoft.com/office/drawing/2014/main" id="{C03E36D8-CBAE-E6E6-AAD1-A57B9747C35A}"/>
              </a:ext>
            </a:extLst>
          </p:cNvPr>
          <p:cNvPicPr>
            <a:picLocks noChangeAspect="1"/>
          </p:cNvPicPr>
          <p:nvPr/>
        </p:nvPicPr>
        <p:blipFill>
          <a:blip r:embed="rId2"/>
          <a:srcRect t="4010" b="11721"/>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068"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068" y="601201"/>
            <a:ext cx="3702134" cy="5791132"/>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1DCC800-0FF8-B3F1-B8D8-FEED23B87CE5}"/>
              </a:ext>
            </a:extLst>
          </p:cNvPr>
          <p:cNvSpPr>
            <a:spLocks noGrp="1"/>
          </p:cNvSpPr>
          <p:nvPr>
            <p:ph type="ctrTitle"/>
          </p:nvPr>
        </p:nvSpPr>
        <p:spPr>
          <a:xfrm>
            <a:off x="685801" y="1524001"/>
            <a:ext cx="3208866" cy="3478384"/>
          </a:xfrm>
        </p:spPr>
        <p:txBody>
          <a:bodyPr>
            <a:normAutofit/>
          </a:bodyPr>
          <a:lstStyle/>
          <a:p>
            <a:endParaRPr lang="en-US">
              <a:solidFill>
                <a:srgbClr val="FFFFFF"/>
              </a:solidFill>
            </a:endParaRPr>
          </a:p>
        </p:txBody>
      </p:sp>
      <p:sp>
        <p:nvSpPr>
          <p:cNvPr id="3" name="Subtitle 2">
            <a:extLst>
              <a:ext uri="{FF2B5EF4-FFF2-40B4-BE49-F238E27FC236}">
                <a16:creationId xmlns:a16="http://schemas.microsoft.com/office/drawing/2014/main" id="{57418633-6243-7C6F-AEF9-C3166316581E}"/>
              </a:ext>
            </a:extLst>
          </p:cNvPr>
          <p:cNvSpPr>
            <a:spLocks noGrp="1"/>
          </p:cNvSpPr>
          <p:nvPr>
            <p:ph type="subTitle" idx="1"/>
          </p:nvPr>
        </p:nvSpPr>
        <p:spPr>
          <a:xfrm>
            <a:off x="685801" y="5145513"/>
            <a:ext cx="3208866" cy="738820"/>
          </a:xfrm>
        </p:spPr>
        <p:txBody>
          <a:bodyPr>
            <a:normAutofit/>
          </a:bodyPr>
          <a:lstStyle/>
          <a:p>
            <a:endParaRPr lang="en-US">
              <a:solidFill>
                <a:srgbClr val="FFFFFF">
                  <a:alpha val="75000"/>
                </a:srgbClr>
              </a:solidFill>
            </a:endParaRPr>
          </a:p>
        </p:txBody>
      </p:sp>
    </p:spTree>
    <p:extLst>
      <p:ext uri="{BB962C8B-B14F-4D97-AF65-F5344CB8AC3E}">
        <p14:creationId xmlns:p14="http://schemas.microsoft.com/office/powerpoint/2010/main" val="2491425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DDC3EF6-2EA5-44B3-94C7-9DDA67A12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87925A9A-E9FA-496E-9C09-7C2845E006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073ABB4-E164-4CBF-ADFF-25552BB7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259A422-0023-4292-8200-E080556F30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A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2413CA5-4739-4BC9-8BB3-B0A4928D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B250F549-8577-66B5-00A1-C323805DC1CA}"/>
              </a:ext>
            </a:extLst>
          </p:cNvPr>
          <p:cNvGraphicFramePr>
            <a:graphicFrameLocks noGrp="1"/>
          </p:cNvGraphicFramePr>
          <p:nvPr>
            <p:ph idx="1"/>
            <p:extLst>
              <p:ext uri="{D42A27DB-BD31-4B8C-83A1-F6EECF244321}">
                <p14:modId xmlns:p14="http://schemas.microsoft.com/office/powerpoint/2010/main" val="120992425"/>
              </p:ext>
            </p:extLst>
          </p:nvPr>
        </p:nvGraphicFramePr>
        <p:xfrm>
          <a:off x="782839" y="643467"/>
          <a:ext cx="10626324" cy="5571069"/>
        </p:xfrm>
        <a:graphic>
          <a:graphicData uri="http://schemas.openxmlformats.org/drawingml/2006/table">
            <a:tbl>
              <a:tblPr/>
              <a:tblGrid>
                <a:gridCol w="2944190">
                  <a:extLst>
                    <a:ext uri="{9D8B030D-6E8A-4147-A177-3AD203B41FA5}">
                      <a16:colId xmlns:a16="http://schemas.microsoft.com/office/drawing/2014/main" val="58101271"/>
                    </a:ext>
                  </a:extLst>
                </a:gridCol>
                <a:gridCol w="3479698">
                  <a:extLst>
                    <a:ext uri="{9D8B030D-6E8A-4147-A177-3AD203B41FA5}">
                      <a16:colId xmlns:a16="http://schemas.microsoft.com/office/drawing/2014/main" val="4122421377"/>
                    </a:ext>
                  </a:extLst>
                </a:gridCol>
                <a:gridCol w="2003611">
                  <a:extLst>
                    <a:ext uri="{9D8B030D-6E8A-4147-A177-3AD203B41FA5}">
                      <a16:colId xmlns:a16="http://schemas.microsoft.com/office/drawing/2014/main" val="254647506"/>
                    </a:ext>
                  </a:extLst>
                </a:gridCol>
                <a:gridCol w="2198825">
                  <a:extLst>
                    <a:ext uri="{9D8B030D-6E8A-4147-A177-3AD203B41FA5}">
                      <a16:colId xmlns:a16="http://schemas.microsoft.com/office/drawing/2014/main" val="611470269"/>
                    </a:ext>
                  </a:extLst>
                </a:gridCol>
              </a:tblGrid>
              <a:tr h="319442">
                <a:tc>
                  <a:txBody>
                    <a:bodyPr/>
                    <a:lstStyle/>
                    <a:p>
                      <a:pPr algn="l" fontAlgn="t"/>
                      <a:endParaRPr lang="en-US" sz="1300" b="0" i="0" u="none" strike="noStrike">
                        <a:effectLst/>
                        <a:latin typeface="Arial" panose="020B0604020202020204" pitchFamily="34" charset="0"/>
                      </a:endParaRPr>
                    </a:p>
                  </a:txBody>
                  <a:tcPr marL="63888" marR="63888" marT="31944" marB="31944">
                    <a:lnL>
                      <a:noFill/>
                    </a:lnL>
                    <a:lnR>
                      <a:noFill/>
                    </a:lnR>
                    <a:lnT>
                      <a:noFill/>
                    </a:lnT>
                    <a:lnB>
                      <a:noFill/>
                    </a:lnB>
                    <a:noFill/>
                  </a:tcPr>
                </a:tc>
                <a:tc>
                  <a:txBody>
                    <a:bodyPr/>
                    <a:lstStyle/>
                    <a:p>
                      <a:pPr algn="l" fontAlgn="t"/>
                      <a:endParaRPr lang="en-US" sz="1300" b="0" i="0" u="none" strike="noStrike">
                        <a:effectLst/>
                        <a:latin typeface="Arial" panose="020B0604020202020204" pitchFamily="34" charset="0"/>
                      </a:endParaRPr>
                    </a:p>
                  </a:txBody>
                  <a:tcPr marL="63888" marR="63888" marT="31944" marB="31944">
                    <a:lnL>
                      <a:noFill/>
                    </a:lnL>
                    <a:lnR>
                      <a:noFill/>
                    </a:lnR>
                    <a:lnT>
                      <a:noFill/>
                    </a:lnT>
                    <a:lnB>
                      <a:noFill/>
                    </a:lnB>
                    <a:noFill/>
                  </a:tcPr>
                </a:tc>
                <a:tc>
                  <a:txBody>
                    <a:bodyPr/>
                    <a:lstStyle/>
                    <a:p>
                      <a:pPr algn="l" fontAlgn="t"/>
                      <a:endParaRPr lang="en-US" sz="1300" b="0" i="0" u="none" strike="noStrike">
                        <a:effectLst/>
                        <a:latin typeface="Arial" panose="020B0604020202020204" pitchFamily="34" charset="0"/>
                      </a:endParaRPr>
                    </a:p>
                  </a:txBody>
                  <a:tcPr marL="63888" marR="63888" marT="31944" marB="31944">
                    <a:lnL>
                      <a:noFill/>
                    </a:lnL>
                    <a:lnR>
                      <a:noFill/>
                    </a:lnR>
                    <a:lnT>
                      <a:noFill/>
                    </a:lnT>
                    <a:lnB>
                      <a:noFill/>
                    </a:lnB>
                    <a:noFill/>
                  </a:tcPr>
                </a:tc>
                <a:tc>
                  <a:txBody>
                    <a:bodyPr/>
                    <a:lstStyle/>
                    <a:p>
                      <a:pPr algn="l" fontAlgn="t"/>
                      <a:endParaRPr lang="en-US" sz="1300" b="0" i="0" u="none" strike="noStrike">
                        <a:effectLst/>
                        <a:latin typeface="Arial" panose="020B0604020202020204" pitchFamily="34" charset="0"/>
                      </a:endParaRPr>
                    </a:p>
                  </a:txBody>
                  <a:tcPr marL="63888" marR="63888" marT="31944" marB="31944">
                    <a:lnL>
                      <a:noFill/>
                    </a:lnL>
                    <a:lnR>
                      <a:noFill/>
                    </a:lnR>
                    <a:lnT>
                      <a:noFill/>
                    </a:lnT>
                    <a:lnB>
                      <a:noFill/>
                    </a:lnB>
                    <a:noFill/>
                  </a:tcPr>
                </a:tc>
                <a:extLst>
                  <a:ext uri="{0D108BD9-81ED-4DB2-BD59-A6C34878D82A}">
                    <a16:rowId xmlns:a16="http://schemas.microsoft.com/office/drawing/2014/main" val="1201934157"/>
                  </a:ext>
                </a:extLst>
              </a:tr>
              <a:tr h="281109">
                <a:tc>
                  <a:txBody>
                    <a:bodyPr/>
                    <a:lstStyle/>
                    <a:p>
                      <a:pPr algn="ctr" fontAlgn="ctr"/>
                      <a:r>
                        <a:rPr lang="en-US" sz="1300" b="0" i="0" u="none" strike="noStrike">
                          <a:effectLst/>
                          <a:latin typeface="Arial" panose="020B0604020202020204" pitchFamily="34" charset="0"/>
                          <a:hlinkClick r:id="rId2"/>
                        </a:rPr>
                        <a:t>Romans 12:6–8</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ctr" fontAlgn="ctr"/>
                      <a:r>
                        <a:rPr lang="en-US" sz="1300" b="0" i="0" u="none" strike="noStrike">
                          <a:effectLst/>
                          <a:latin typeface="Arial" panose="020B0604020202020204" pitchFamily="34" charset="0"/>
                          <a:hlinkClick r:id="rId3"/>
                        </a:rPr>
                        <a:t>1 Corinthians 12:7–10</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ctr" fontAlgn="ctr"/>
                      <a:r>
                        <a:rPr lang="en-US" sz="1300" b="0" i="0" u="none" strike="noStrike">
                          <a:effectLst/>
                          <a:latin typeface="Arial" panose="020B0604020202020204" pitchFamily="34" charset="0"/>
                          <a:hlinkClick r:id="rId4"/>
                        </a:rPr>
                        <a:t>1 Corinthians 12:28</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ctr" fontAlgn="ctr"/>
                      <a:r>
                        <a:rPr lang="en-US" sz="1300" b="0" i="0" u="none" strike="noStrike">
                          <a:effectLst/>
                          <a:latin typeface="Arial" panose="020B0604020202020204" pitchFamily="34" charset="0"/>
                          <a:hlinkClick r:id="rId5"/>
                        </a:rPr>
                        <a:t>Ephesians 4:11</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3338998024"/>
                  </a:ext>
                </a:extLst>
              </a:tr>
              <a:tr h="472774">
                <a:tc>
                  <a:txBody>
                    <a:bodyPr/>
                    <a:lstStyle/>
                    <a:p>
                      <a:pPr algn="l" fontAlgn="ctr"/>
                      <a:r>
                        <a:rPr lang="en-US" sz="1300" b="0" i="1" u="none" strike="noStrike">
                          <a:effectLst/>
                          <a:latin typeface="Arial" panose="020B0604020202020204" pitchFamily="34" charset="0"/>
                        </a:rPr>
                        <a:t>Having gifts that differ according to the grace given to us</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1" u="none" strike="noStrike">
                          <a:effectLst/>
                          <a:latin typeface="Arial" panose="020B0604020202020204" pitchFamily="34" charset="0"/>
                        </a:rPr>
                        <a:t>To each is given the manifestation of the Spirit for the common good</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1" u="none" strike="noStrike">
                          <a:effectLst/>
                          <a:latin typeface="Arial" panose="020B0604020202020204" pitchFamily="34" charset="0"/>
                        </a:rPr>
                        <a:t>God has appointed in the church</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1" u="none" strike="noStrike">
                          <a:effectLst/>
                          <a:latin typeface="Arial" panose="020B0604020202020204" pitchFamily="34" charset="0"/>
                        </a:rPr>
                        <a:t>And he gave</a:t>
                      </a: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3662681640"/>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apostles</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the apostles</a:t>
                      </a:r>
                    </a:p>
                  </a:txBody>
                  <a:tcPr marL="63888" marR="63888" marT="31944" marB="31944" anchor="ctr">
                    <a:lnL>
                      <a:noFill/>
                    </a:lnL>
                    <a:lnR>
                      <a:noFill/>
                    </a:lnR>
                    <a:lnT>
                      <a:noFill/>
                    </a:lnT>
                    <a:lnB>
                      <a:noFill/>
                    </a:lnB>
                    <a:noFill/>
                  </a:tcPr>
                </a:tc>
                <a:extLst>
                  <a:ext uri="{0D108BD9-81ED-4DB2-BD59-A6C34878D82A}">
                    <a16:rowId xmlns:a16="http://schemas.microsoft.com/office/drawing/2014/main" val="1774030273"/>
                  </a:ext>
                </a:extLst>
              </a:tr>
              <a:tr h="281109">
                <a:tc>
                  <a:txBody>
                    <a:bodyPr/>
                    <a:lstStyle/>
                    <a:p>
                      <a:pPr algn="l" fontAlgn="ctr"/>
                      <a:r>
                        <a:rPr lang="en-US" sz="1300" b="0" i="0" u="none" strike="noStrike">
                          <a:effectLst/>
                          <a:latin typeface="Arial" panose="020B0604020202020204" pitchFamily="34" charset="0"/>
                        </a:rPr>
                        <a:t>prophecy</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prophecy</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prophets</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the prophets</a:t>
                      </a:r>
                    </a:p>
                  </a:txBody>
                  <a:tcPr marL="63888" marR="63888" marT="31944" marB="31944" anchor="ctr">
                    <a:lnL>
                      <a:noFill/>
                    </a:lnL>
                    <a:lnR>
                      <a:noFill/>
                    </a:lnR>
                    <a:lnT>
                      <a:noFill/>
                    </a:lnT>
                    <a:lnB>
                      <a:noFill/>
                    </a:lnB>
                    <a:noFill/>
                  </a:tcPr>
                </a:tc>
                <a:extLst>
                  <a:ext uri="{0D108BD9-81ED-4DB2-BD59-A6C34878D82A}">
                    <a16:rowId xmlns:a16="http://schemas.microsoft.com/office/drawing/2014/main" val="4103290059"/>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the evangelists</a:t>
                      </a:r>
                    </a:p>
                  </a:txBody>
                  <a:tcPr marL="63888" marR="63888" marT="31944" marB="31944" anchor="ctr">
                    <a:lnL>
                      <a:noFill/>
                    </a:lnL>
                    <a:lnR>
                      <a:noFill/>
                    </a:lnR>
                    <a:lnT>
                      <a:noFill/>
                    </a:lnT>
                    <a:lnB>
                      <a:noFill/>
                    </a:lnB>
                    <a:noFill/>
                  </a:tcPr>
                </a:tc>
                <a:extLst>
                  <a:ext uri="{0D108BD9-81ED-4DB2-BD59-A6C34878D82A}">
                    <a16:rowId xmlns:a16="http://schemas.microsoft.com/office/drawing/2014/main" val="702628347"/>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ability to distinguish between spirits</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3893735336"/>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utterance of wisdom</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4253058531"/>
                  </a:ext>
                </a:extLst>
              </a:tr>
              <a:tr h="281109">
                <a:tc>
                  <a:txBody>
                    <a:bodyPr/>
                    <a:lstStyle/>
                    <a:p>
                      <a:pPr algn="l" fontAlgn="ctr"/>
                      <a:r>
                        <a:rPr lang="en-US" sz="1300" b="0" i="0" u="none" strike="noStrike">
                          <a:effectLst/>
                          <a:latin typeface="Arial" panose="020B0604020202020204" pitchFamily="34" charset="0"/>
                        </a:rPr>
                        <a:t>teaching</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utterance of knowledge</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teachers</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the shepherds and teachers</a:t>
                      </a:r>
                    </a:p>
                  </a:txBody>
                  <a:tcPr marL="63888" marR="63888" marT="31944" marB="31944" anchor="ctr">
                    <a:lnL>
                      <a:noFill/>
                    </a:lnL>
                    <a:lnR>
                      <a:noFill/>
                    </a:lnR>
                    <a:lnT>
                      <a:noFill/>
                    </a:lnT>
                    <a:lnB>
                      <a:noFill/>
                    </a:lnB>
                    <a:noFill/>
                  </a:tcPr>
                </a:tc>
                <a:extLst>
                  <a:ext uri="{0D108BD9-81ED-4DB2-BD59-A6C34878D82A}">
                    <a16:rowId xmlns:a16="http://schemas.microsoft.com/office/drawing/2014/main" val="739449126"/>
                  </a:ext>
                </a:extLst>
              </a:tr>
              <a:tr h="281109">
                <a:tc>
                  <a:txBody>
                    <a:bodyPr/>
                    <a:lstStyle/>
                    <a:p>
                      <a:pPr algn="l" fontAlgn="ctr"/>
                      <a:r>
                        <a:rPr lang="en-US" sz="1300" b="0" i="0" u="none" strike="noStrike">
                          <a:effectLst/>
                          <a:latin typeface="Arial" panose="020B0604020202020204" pitchFamily="34" charset="0"/>
                        </a:rPr>
                        <a:t>exhorting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504696"/>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working of miracles</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miracles</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3629072484"/>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gifts of healing</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gifts of healing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3403083405"/>
                  </a:ext>
                </a:extLst>
              </a:tr>
              <a:tr h="281109">
                <a:tc>
                  <a:txBody>
                    <a:bodyPr/>
                    <a:lstStyle/>
                    <a:p>
                      <a:pPr algn="l" fontAlgn="ctr"/>
                      <a:r>
                        <a:rPr lang="en-US" sz="1300" b="0" i="0" u="none" strike="noStrike">
                          <a:effectLst/>
                          <a:latin typeface="Arial" panose="020B0604020202020204" pitchFamily="34" charset="0"/>
                        </a:rPr>
                        <a:t>service</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helping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2000345536"/>
                  </a:ext>
                </a:extLst>
              </a:tr>
              <a:tr h="281109">
                <a:tc>
                  <a:txBody>
                    <a:bodyPr/>
                    <a:lstStyle/>
                    <a:p>
                      <a:pPr algn="l" fontAlgn="ctr"/>
                      <a:r>
                        <a:rPr lang="en-US" sz="1300" b="0" i="0" u="none" strike="noStrike">
                          <a:effectLst/>
                          <a:latin typeface="Arial" panose="020B0604020202020204" pitchFamily="34" charset="0"/>
                        </a:rPr>
                        <a:t>leading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administrating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1624606201"/>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various kinds of tongues</a:t>
                      </a: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various kinds of tongues</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2855977659"/>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interpretation of tongues</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158700430"/>
                  </a:ext>
                </a:extLst>
              </a:tr>
              <a:tr h="281109">
                <a:tc>
                  <a:txBody>
                    <a:bodyPr/>
                    <a:lstStyle/>
                    <a:p>
                      <a:pPr algn="l" fontAlgn="ctr"/>
                      <a:r>
                        <a:rPr lang="en-US" sz="1300" b="0" i="0" u="none" strike="noStrike">
                          <a:effectLst/>
                          <a:latin typeface="Arial" panose="020B0604020202020204" pitchFamily="34" charset="0"/>
                        </a:rPr>
                        <a:t>giving</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2068353927"/>
                  </a:ext>
                </a:extLst>
              </a:tr>
              <a:tr h="281109">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r>
                        <a:rPr lang="en-US" sz="1300" b="0" i="0" u="none" strike="noStrike">
                          <a:effectLst/>
                          <a:latin typeface="Arial" panose="020B0604020202020204" pitchFamily="34" charset="0"/>
                        </a:rPr>
                        <a:t>faith</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extLst>
                  <a:ext uri="{0D108BD9-81ED-4DB2-BD59-A6C34878D82A}">
                    <a16:rowId xmlns:a16="http://schemas.microsoft.com/office/drawing/2014/main" val="25583053"/>
                  </a:ext>
                </a:extLst>
              </a:tr>
              <a:tr h="281109">
                <a:tc>
                  <a:txBody>
                    <a:bodyPr/>
                    <a:lstStyle/>
                    <a:p>
                      <a:pPr algn="l" fontAlgn="ctr"/>
                      <a:r>
                        <a:rPr lang="en-US" sz="1300" b="0" i="0" u="none" strike="noStrike">
                          <a:effectLst/>
                          <a:latin typeface="Arial" panose="020B0604020202020204" pitchFamily="34" charset="0"/>
                        </a:rPr>
                        <a:t>mercy</a:t>
                      </a: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ctr"/>
                      <a:endParaRPr lang="en-US" sz="1300" b="0" i="0" u="none" strike="noStrike">
                        <a:effectLst/>
                        <a:latin typeface="Arial" panose="020B0604020202020204" pitchFamily="34" charset="0"/>
                      </a:endParaRPr>
                    </a:p>
                  </a:txBody>
                  <a:tcPr marL="63888" marR="63888" marT="31944" marB="31944" anchor="ctr">
                    <a:lnL>
                      <a:noFill/>
                    </a:lnL>
                    <a:lnR>
                      <a:noFill/>
                    </a:lnR>
                    <a:lnT>
                      <a:noFill/>
                    </a:lnT>
                    <a:lnB>
                      <a:noFill/>
                    </a:lnB>
                    <a:noFill/>
                  </a:tcPr>
                </a:tc>
                <a:tc>
                  <a:txBody>
                    <a:bodyPr/>
                    <a:lstStyle/>
                    <a:p>
                      <a:pPr algn="l" fontAlgn="t"/>
                      <a:endParaRPr lang="en-US" sz="1300" b="0" i="0" u="none" strike="noStrike">
                        <a:effectLst/>
                        <a:latin typeface="Arial" panose="020B0604020202020204" pitchFamily="34" charset="0"/>
                      </a:endParaRPr>
                    </a:p>
                  </a:txBody>
                  <a:tcPr marL="63888" marR="63888" marT="31944" marB="31944">
                    <a:lnL>
                      <a:noFill/>
                    </a:lnL>
                    <a:lnR>
                      <a:noFill/>
                    </a:lnR>
                    <a:lnT>
                      <a:noFill/>
                    </a:lnT>
                    <a:lnB>
                      <a:noFill/>
                    </a:lnB>
                    <a:noFill/>
                  </a:tcPr>
                </a:tc>
                <a:extLst>
                  <a:ext uri="{0D108BD9-81ED-4DB2-BD59-A6C34878D82A}">
                    <a16:rowId xmlns:a16="http://schemas.microsoft.com/office/drawing/2014/main" val="1601557970"/>
                  </a:ext>
                </a:extLst>
              </a:tr>
            </a:tbl>
          </a:graphicData>
        </a:graphic>
      </p:graphicFrame>
      <p:sp>
        <p:nvSpPr>
          <p:cNvPr id="5" name="Rectangle 1">
            <a:extLst>
              <a:ext uri="{FF2B5EF4-FFF2-40B4-BE49-F238E27FC236}">
                <a16:creationId xmlns:a16="http://schemas.microsoft.com/office/drawing/2014/main" id="{20F0353F-D9F3-61AE-C0C4-FAB4BECF293F}"/>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br>
              <a:rPr kumimoji="0" lang="en-US" altLang="en-US" b="0" i="0" u="none" strike="noStrike" cap="none" normalizeH="0" baseline="0">
                <a:ln>
                  <a:noFill/>
                </a:ln>
                <a:solidFill>
                  <a:schemeClr val="tx1"/>
                </a:solidFill>
                <a:effectLst/>
                <a:latin typeface="Arial" panose="020B0604020202020204" pitchFamily="34" charset="0"/>
              </a:rPr>
            </a:br>
            <a:endParaRPr kumimoji="0" lang="en-US" altLang="en-US"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7439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39A6-26F9-4658-5C0B-53C808299017}"/>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36FB58F1-E940-8E5E-4B1F-15B35A342C76}"/>
              </a:ext>
            </a:extLst>
          </p:cNvPr>
          <p:cNvSpPr>
            <a:spLocks noGrp="1"/>
          </p:cNvSpPr>
          <p:nvPr>
            <p:ph idx="1"/>
          </p:nvPr>
        </p:nvSpPr>
        <p:spPr/>
        <p:txBody>
          <a:bodyPr/>
          <a:lstStyle/>
          <a:p>
            <a:r>
              <a:rPr lang="en-US" dirty="0"/>
              <a:t>What does Paul want to equip the saints to do?</a:t>
            </a:r>
          </a:p>
        </p:txBody>
      </p:sp>
    </p:spTree>
    <p:extLst>
      <p:ext uri="{BB962C8B-B14F-4D97-AF65-F5344CB8AC3E}">
        <p14:creationId xmlns:p14="http://schemas.microsoft.com/office/powerpoint/2010/main" val="997398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39A6-26F9-4658-5C0B-53C808299017}"/>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36FB58F1-E940-8E5E-4B1F-15B35A342C76}"/>
              </a:ext>
            </a:extLst>
          </p:cNvPr>
          <p:cNvSpPr>
            <a:spLocks noGrp="1"/>
          </p:cNvSpPr>
          <p:nvPr>
            <p:ph idx="1"/>
          </p:nvPr>
        </p:nvSpPr>
        <p:spPr/>
        <p:txBody>
          <a:bodyPr/>
          <a:lstStyle/>
          <a:p>
            <a:r>
              <a:rPr lang="en-US" dirty="0"/>
              <a:t>What does Paul want to equip the saints to do?</a:t>
            </a:r>
          </a:p>
          <a:p>
            <a:pPr lvl="1"/>
            <a:r>
              <a:rPr lang="en-US" dirty="0"/>
              <a:t>For the work of ministry</a:t>
            </a:r>
          </a:p>
          <a:p>
            <a:pPr lvl="1"/>
            <a:r>
              <a:rPr lang="en-US" dirty="0"/>
              <a:t>For building up the body of Christ</a:t>
            </a:r>
          </a:p>
        </p:txBody>
      </p:sp>
    </p:spTree>
    <p:extLst>
      <p:ext uri="{BB962C8B-B14F-4D97-AF65-F5344CB8AC3E}">
        <p14:creationId xmlns:p14="http://schemas.microsoft.com/office/powerpoint/2010/main" val="3986738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915D7-15DA-CA3D-16E0-C3219C7A8074}"/>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181C1331-4409-95DF-8D37-D0E561E53E43}"/>
              </a:ext>
            </a:extLst>
          </p:cNvPr>
          <p:cNvSpPr>
            <a:spLocks noGrp="1"/>
          </p:cNvSpPr>
          <p:nvPr>
            <p:ph idx="1"/>
          </p:nvPr>
        </p:nvSpPr>
        <p:spPr/>
        <p:txBody>
          <a:bodyPr/>
          <a:lstStyle/>
          <a:p>
            <a:r>
              <a:rPr lang="en-US" dirty="0"/>
              <a:t>Paul desires unity of faith and the knowledge of the Son of God, but to what end?  (Look at 4:13-14).  What is the goal?</a:t>
            </a:r>
          </a:p>
          <a:p>
            <a:pPr marL="324000" lvl="1" indent="0">
              <a:buNone/>
            </a:pPr>
            <a:endParaRPr lang="en-US" dirty="0"/>
          </a:p>
        </p:txBody>
      </p:sp>
    </p:spTree>
    <p:extLst>
      <p:ext uri="{BB962C8B-B14F-4D97-AF65-F5344CB8AC3E}">
        <p14:creationId xmlns:p14="http://schemas.microsoft.com/office/powerpoint/2010/main" val="3900446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915D7-15DA-CA3D-16E0-C3219C7A8074}"/>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181C1331-4409-95DF-8D37-D0E561E53E43}"/>
              </a:ext>
            </a:extLst>
          </p:cNvPr>
          <p:cNvSpPr>
            <a:spLocks noGrp="1"/>
          </p:cNvSpPr>
          <p:nvPr>
            <p:ph idx="1"/>
          </p:nvPr>
        </p:nvSpPr>
        <p:spPr/>
        <p:txBody>
          <a:bodyPr/>
          <a:lstStyle/>
          <a:p>
            <a:r>
              <a:rPr lang="en-US" dirty="0"/>
              <a:t>Paul desires unity of faith and the knowledge of the Son of God, but to what end?  (Look at 4:13-14).  What is the goal?</a:t>
            </a:r>
          </a:p>
          <a:p>
            <a:pPr lvl="1"/>
            <a:r>
              <a:rPr lang="en-US" dirty="0"/>
              <a:t>To the stature of the fullness of Christ</a:t>
            </a:r>
          </a:p>
          <a:p>
            <a:pPr lvl="1"/>
            <a:r>
              <a:rPr lang="en-US" dirty="0"/>
              <a:t>What does this mean?  What is stature?</a:t>
            </a:r>
          </a:p>
          <a:p>
            <a:pPr lvl="2"/>
            <a:r>
              <a:rPr lang="en-US" dirty="0">
                <a:solidFill>
                  <a:schemeClr val="tx2"/>
                </a:solidFill>
              </a:rPr>
              <a:t>To attain the perfection of faith and to grow into the maturity and wholeness of Christ</a:t>
            </a:r>
            <a:r>
              <a:rPr lang="en-US" b="0" i="0" dirty="0">
                <a:solidFill>
                  <a:schemeClr val="tx2"/>
                </a:solidFill>
                <a:effectLst/>
                <a:highlight>
                  <a:srgbClr val="FFFFFF"/>
                </a:highlight>
                <a:latin typeface="Google Sans"/>
              </a:rPr>
              <a:t>.</a:t>
            </a:r>
          </a:p>
          <a:p>
            <a:r>
              <a:rPr lang="en-US" dirty="0">
                <a:solidFill>
                  <a:schemeClr val="tx2"/>
                </a:solidFill>
                <a:highlight>
                  <a:srgbClr val="FFFFFF"/>
                </a:highlight>
                <a:latin typeface="Google Sans"/>
              </a:rPr>
              <a:t>Earlier Paul also emphasizes knowledge of the love of Christ (vs. 3:18-19).  Here in 4:13-14, he stresses that knowledge of Christ himself is a means of gaining maturity.  </a:t>
            </a:r>
          </a:p>
          <a:p>
            <a:pPr lvl="1"/>
            <a:r>
              <a:rPr lang="en-US" dirty="0">
                <a:solidFill>
                  <a:schemeClr val="tx2"/>
                </a:solidFill>
                <a:highlight>
                  <a:srgbClr val="FFFFFF"/>
                </a:highlight>
                <a:latin typeface="Google Sans"/>
              </a:rPr>
              <a:t>How does knowing Christ bring maturity? </a:t>
            </a:r>
          </a:p>
          <a:p>
            <a:pPr lvl="1"/>
            <a:r>
              <a:rPr lang="en-US" dirty="0">
                <a:solidFill>
                  <a:schemeClr val="tx2"/>
                </a:solidFill>
                <a:highlight>
                  <a:srgbClr val="FFFFFF"/>
                </a:highlight>
                <a:latin typeface="Google Sans"/>
              </a:rPr>
              <a:t>What are some ways you have matured as you have grown in your relationship with Christ?</a:t>
            </a:r>
            <a:endParaRPr lang="en-US" dirty="0">
              <a:solidFill>
                <a:schemeClr val="tx2"/>
              </a:solidFill>
            </a:endParaRPr>
          </a:p>
        </p:txBody>
      </p:sp>
    </p:spTree>
    <p:extLst>
      <p:ext uri="{BB962C8B-B14F-4D97-AF65-F5344CB8AC3E}">
        <p14:creationId xmlns:p14="http://schemas.microsoft.com/office/powerpoint/2010/main" val="2926727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296A0-52EE-7A42-2770-D1E2AD9D1B15}"/>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9B295DC5-A331-5023-451A-A5336E649552}"/>
              </a:ext>
            </a:extLst>
          </p:cNvPr>
          <p:cNvSpPr>
            <a:spLocks noGrp="1"/>
          </p:cNvSpPr>
          <p:nvPr>
            <p:ph idx="1"/>
          </p:nvPr>
        </p:nvSpPr>
        <p:spPr/>
        <p:txBody>
          <a:bodyPr/>
          <a:lstStyle/>
          <a:p>
            <a:r>
              <a:rPr lang="en-US" dirty="0"/>
              <a:t>In concluding this section, Paul again draws on the description of believers as a body, with Christ as the head (4:15-16).  </a:t>
            </a:r>
          </a:p>
          <a:p>
            <a:pPr lvl="1"/>
            <a:r>
              <a:rPr lang="en-US" dirty="0"/>
              <a:t>How does the body grow?  </a:t>
            </a:r>
          </a:p>
          <a:p>
            <a:pPr lvl="1"/>
            <a:r>
              <a:rPr lang="en-US" dirty="0"/>
              <a:t>How can you as a “single part” make sure you are working for the growth of the whole body?</a:t>
            </a:r>
          </a:p>
        </p:txBody>
      </p:sp>
    </p:spTree>
    <p:extLst>
      <p:ext uri="{BB962C8B-B14F-4D97-AF65-F5344CB8AC3E}">
        <p14:creationId xmlns:p14="http://schemas.microsoft.com/office/powerpoint/2010/main" val="91054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110E4-AB7A-6326-AC8D-5FD87CAD5B17}"/>
              </a:ext>
            </a:extLst>
          </p:cNvPr>
          <p:cNvSpPr>
            <a:spLocks noGrp="1"/>
          </p:cNvSpPr>
          <p:nvPr>
            <p:ph type="title"/>
          </p:nvPr>
        </p:nvSpPr>
        <p:spPr/>
        <p:txBody>
          <a:bodyPr/>
          <a:lstStyle/>
          <a:p>
            <a:r>
              <a:rPr lang="en-US" dirty="0"/>
              <a:t>Ephesians 4:7-16 (ESV)</a:t>
            </a:r>
          </a:p>
        </p:txBody>
      </p:sp>
      <p:sp>
        <p:nvSpPr>
          <p:cNvPr id="3" name="Content Placeholder 2">
            <a:extLst>
              <a:ext uri="{FF2B5EF4-FFF2-40B4-BE49-F238E27FC236}">
                <a16:creationId xmlns:a16="http://schemas.microsoft.com/office/drawing/2014/main" id="{0D4F8D21-5664-A64E-2971-FA706114DB02}"/>
              </a:ext>
            </a:extLst>
          </p:cNvPr>
          <p:cNvSpPr>
            <a:spLocks noGrp="1"/>
          </p:cNvSpPr>
          <p:nvPr>
            <p:ph idx="1"/>
          </p:nvPr>
        </p:nvSpPr>
        <p:spPr>
          <a:xfrm>
            <a:off x="675785" y="2088616"/>
            <a:ext cx="11029615" cy="3634486"/>
          </a:xfrm>
        </p:spPr>
        <p:txBody>
          <a:bodyPr>
            <a:normAutofit fontScale="77500" lnSpcReduction="20000"/>
          </a:bodyPr>
          <a:lstStyle/>
          <a:p>
            <a:pPr algn="l"/>
            <a:r>
              <a:rPr lang="en-US" sz="2400" b="1" i="0" baseline="30000" dirty="0">
                <a:solidFill>
                  <a:srgbClr val="000000"/>
                </a:solidFill>
                <a:effectLst/>
                <a:highlight>
                  <a:srgbClr val="FFFFFF"/>
                </a:highlight>
                <a:latin typeface="system-ui"/>
              </a:rPr>
              <a:t>7 </a:t>
            </a:r>
            <a:r>
              <a:rPr lang="en-US" sz="2400" b="0" i="0" dirty="0">
                <a:solidFill>
                  <a:srgbClr val="000000"/>
                </a:solidFill>
                <a:effectLst/>
                <a:highlight>
                  <a:srgbClr val="FFFFFF"/>
                </a:highlight>
                <a:latin typeface="system-ui"/>
              </a:rPr>
              <a:t>But grace was given to each one of us according to the measure of Christ's gift. </a:t>
            </a:r>
            <a:r>
              <a:rPr lang="en-US" sz="2400" b="1" i="0" baseline="30000" dirty="0">
                <a:solidFill>
                  <a:srgbClr val="000000"/>
                </a:solidFill>
                <a:effectLst/>
                <a:highlight>
                  <a:srgbClr val="FFFFFF"/>
                </a:highlight>
                <a:latin typeface="system-ui"/>
              </a:rPr>
              <a:t>8 </a:t>
            </a:r>
            <a:r>
              <a:rPr lang="en-US" sz="2400" b="0" i="0" dirty="0">
                <a:solidFill>
                  <a:srgbClr val="000000"/>
                </a:solidFill>
                <a:effectLst/>
                <a:highlight>
                  <a:srgbClr val="FFFFFF"/>
                </a:highlight>
                <a:latin typeface="system-ui"/>
              </a:rPr>
              <a:t>Therefore it says,</a:t>
            </a:r>
          </a:p>
          <a:p>
            <a:pPr algn="l"/>
            <a:r>
              <a:rPr lang="en-US" sz="2400" b="0" i="0" dirty="0">
                <a:solidFill>
                  <a:srgbClr val="000000"/>
                </a:solidFill>
                <a:effectLst/>
                <a:highlight>
                  <a:srgbClr val="FFFFFF"/>
                </a:highlight>
                <a:latin typeface="system-ui"/>
              </a:rPr>
              <a:t>“When he ascended on high he led a host of captives,</a:t>
            </a:r>
            <a:br>
              <a:rPr lang="en-US" sz="2400" b="0" i="0" dirty="0">
                <a:solidFill>
                  <a:srgbClr val="000000"/>
                </a:solidFill>
                <a:effectLst/>
                <a:highlight>
                  <a:srgbClr val="FFFFFF"/>
                </a:highlight>
                <a:latin typeface="system-ui"/>
              </a:rPr>
            </a:br>
            <a:r>
              <a:rPr lang="en-US" sz="2400" b="0" i="0" dirty="0">
                <a:solidFill>
                  <a:srgbClr val="000000"/>
                </a:solidFill>
                <a:effectLst/>
                <a:highlight>
                  <a:srgbClr val="FFFFFF"/>
                </a:highlight>
                <a:latin typeface="Courier New" panose="02070309020205020404" pitchFamily="49" charset="0"/>
              </a:rPr>
              <a:t>    </a:t>
            </a:r>
            <a:r>
              <a:rPr lang="en-US" sz="2400" b="0" i="0" dirty="0">
                <a:solidFill>
                  <a:srgbClr val="000000"/>
                </a:solidFill>
                <a:effectLst/>
                <a:highlight>
                  <a:srgbClr val="FFFFFF"/>
                </a:highlight>
                <a:latin typeface="system-ui"/>
              </a:rPr>
              <a:t>and he gave gifts to men.”</a:t>
            </a:r>
            <a:r>
              <a:rPr lang="en-US" sz="2400" b="0" i="0" baseline="30000" dirty="0">
                <a:solidFill>
                  <a:srgbClr val="000000"/>
                </a:solidFill>
                <a:effectLst/>
                <a:highlight>
                  <a:srgbClr val="FFFFFF"/>
                </a:highlight>
                <a:latin typeface="system-ui"/>
              </a:rPr>
              <a:t>[</a:t>
            </a:r>
            <a:r>
              <a:rPr lang="en-US" sz="2400" b="0" i="0" baseline="30000" dirty="0">
                <a:solidFill>
                  <a:srgbClr val="4A4A4A"/>
                </a:solidFill>
                <a:effectLst/>
                <a:highlight>
                  <a:srgbClr val="FFFFFF"/>
                </a:highlight>
                <a:latin typeface="system-ui"/>
                <a:hlinkClick r:id="rId2" tooltip="See footnote a"/>
              </a:rPr>
              <a:t>a</a:t>
            </a:r>
            <a:r>
              <a:rPr lang="en-US" sz="2400" b="0" i="0" baseline="30000" dirty="0">
                <a:solidFill>
                  <a:srgbClr val="000000"/>
                </a:solidFill>
                <a:effectLst/>
                <a:highlight>
                  <a:srgbClr val="FFFFFF"/>
                </a:highlight>
                <a:latin typeface="system-ui"/>
              </a:rPr>
              <a:t>]</a:t>
            </a:r>
            <a:endParaRPr lang="en-US" sz="2400" b="0" i="0" dirty="0">
              <a:solidFill>
                <a:srgbClr val="000000"/>
              </a:solidFill>
              <a:effectLst/>
              <a:highlight>
                <a:srgbClr val="FFFFFF"/>
              </a:highlight>
              <a:latin typeface="system-ui"/>
            </a:endParaRPr>
          </a:p>
          <a:p>
            <a:pPr algn="l"/>
            <a:r>
              <a:rPr lang="en-US" sz="2400" b="1" i="0" baseline="30000" dirty="0">
                <a:solidFill>
                  <a:srgbClr val="FF0000"/>
                </a:solidFill>
                <a:effectLst/>
                <a:highlight>
                  <a:srgbClr val="FFFFFF"/>
                </a:highlight>
                <a:latin typeface="system-ui"/>
              </a:rPr>
              <a:t>9 </a:t>
            </a:r>
            <a:r>
              <a:rPr lang="en-US" sz="2400" b="0" i="0" dirty="0">
                <a:solidFill>
                  <a:srgbClr val="FF0000"/>
                </a:solidFill>
                <a:effectLst/>
                <a:highlight>
                  <a:srgbClr val="FFFFFF"/>
                </a:highlight>
                <a:latin typeface="system-ui"/>
              </a:rPr>
              <a:t>(In saying, “He ascended,” what does it mean but that he had also descended into the lower regions, the earth?</a:t>
            </a:r>
            <a:r>
              <a:rPr lang="en-US" sz="2400" b="0" i="0" baseline="30000" dirty="0">
                <a:solidFill>
                  <a:srgbClr val="FF0000"/>
                </a:solidFill>
                <a:effectLst/>
                <a:highlight>
                  <a:srgbClr val="FFFFFF"/>
                </a:highlight>
                <a:latin typeface="system-ui"/>
              </a:rPr>
              <a:t>[</a:t>
            </a:r>
            <a:r>
              <a:rPr lang="en-US" sz="2400" b="0" i="0" baseline="30000" dirty="0">
                <a:solidFill>
                  <a:srgbClr val="FF0000"/>
                </a:solidFill>
                <a:effectLst/>
                <a:highlight>
                  <a:srgbClr val="FFFFFF"/>
                </a:highlight>
                <a:latin typeface="system-ui"/>
                <a:hlinkClick r:id="rId3" tooltip="See footnote b">
                  <a:extLst>
                    <a:ext uri="{A12FA001-AC4F-418D-AE19-62706E023703}">
                      <ahyp:hlinkClr xmlns:ahyp="http://schemas.microsoft.com/office/drawing/2018/hyperlinkcolor" val="tx"/>
                    </a:ext>
                  </a:extLst>
                </a:hlinkClick>
              </a:rPr>
              <a:t>b</a:t>
            </a:r>
            <a:r>
              <a:rPr lang="en-US" sz="2400" b="0" i="0" baseline="30000" dirty="0">
                <a:solidFill>
                  <a:srgbClr val="FF0000"/>
                </a:solidFill>
                <a:effectLst/>
                <a:highlight>
                  <a:srgbClr val="FFFFFF"/>
                </a:highlight>
                <a:latin typeface="system-ui"/>
              </a:rPr>
              <a:t>]</a:t>
            </a:r>
            <a:r>
              <a:rPr lang="en-US" sz="2400" b="0" i="0" dirty="0">
                <a:solidFill>
                  <a:srgbClr val="FF0000"/>
                </a:solidFill>
                <a:effectLst/>
                <a:highlight>
                  <a:srgbClr val="FFFFFF"/>
                </a:highlight>
                <a:latin typeface="system-ui"/>
              </a:rPr>
              <a:t> </a:t>
            </a:r>
            <a:r>
              <a:rPr lang="en-US" sz="2400" b="1" i="0" baseline="30000" dirty="0">
                <a:solidFill>
                  <a:srgbClr val="FF0000"/>
                </a:solidFill>
                <a:effectLst/>
                <a:highlight>
                  <a:srgbClr val="FFFFFF"/>
                </a:highlight>
                <a:latin typeface="system-ui"/>
              </a:rPr>
              <a:t>10 </a:t>
            </a:r>
            <a:r>
              <a:rPr lang="en-US" sz="2400" b="0" i="0" dirty="0">
                <a:solidFill>
                  <a:srgbClr val="FF0000"/>
                </a:solidFill>
                <a:effectLst/>
                <a:highlight>
                  <a:srgbClr val="FFFFFF"/>
                </a:highlight>
                <a:latin typeface="system-ui"/>
              </a:rPr>
              <a:t>He who descended is the one who also ascended far above all the heavens, that he might fill all things.) </a:t>
            </a:r>
            <a:r>
              <a:rPr lang="en-US" sz="2400" b="1" i="0" baseline="30000" dirty="0">
                <a:solidFill>
                  <a:srgbClr val="000000"/>
                </a:solidFill>
                <a:effectLst/>
                <a:highlight>
                  <a:srgbClr val="FFFFFF"/>
                </a:highlight>
                <a:latin typeface="system-ui"/>
              </a:rPr>
              <a:t>11 </a:t>
            </a:r>
            <a:r>
              <a:rPr lang="en-US" sz="2400" b="0" i="0" dirty="0">
                <a:solidFill>
                  <a:srgbClr val="000000"/>
                </a:solidFill>
                <a:effectLst/>
                <a:highlight>
                  <a:srgbClr val="FFFFFF"/>
                </a:highlight>
                <a:latin typeface="system-ui"/>
              </a:rPr>
              <a:t>And he gave the apostles, the prophets, the evangelists, the shepherds</a:t>
            </a:r>
            <a:r>
              <a:rPr lang="en-US" sz="2400" b="0" i="0" baseline="30000" dirty="0">
                <a:solidFill>
                  <a:srgbClr val="000000"/>
                </a:solidFill>
                <a:effectLst/>
                <a:highlight>
                  <a:srgbClr val="FFFFFF"/>
                </a:highlight>
                <a:latin typeface="system-ui"/>
              </a:rPr>
              <a:t>[</a:t>
            </a:r>
            <a:r>
              <a:rPr lang="en-US" sz="2400" b="0" i="0" baseline="30000" dirty="0">
                <a:solidFill>
                  <a:srgbClr val="4A4A4A"/>
                </a:solidFill>
                <a:effectLst/>
                <a:highlight>
                  <a:srgbClr val="FFFFFF"/>
                </a:highlight>
                <a:latin typeface="system-ui"/>
                <a:hlinkClick r:id="rId4" tooltip="See footnote c"/>
              </a:rPr>
              <a:t>c</a:t>
            </a:r>
            <a:r>
              <a:rPr lang="en-US" sz="2400" b="0" i="0" baseline="30000" dirty="0">
                <a:solidFill>
                  <a:srgbClr val="000000"/>
                </a:solidFill>
                <a:effectLst/>
                <a:highlight>
                  <a:srgbClr val="FFFFFF"/>
                </a:highlight>
                <a:latin typeface="system-ui"/>
              </a:rPr>
              <a:t>]</a:t>
            </a:r>
            <a:r>
              <a:rPr lang="en-US" sz="2400" b="0" i="0" dirty="0">
                <a:solidFill>
                  <a:srgbClr val="000000"/>
                </a:solidFill>
                <a:effectLst/>
                <a:highlight>
                  <a:srgbClr val="FFFFFF"/>
                </a:highlight>
                <a:latin typeface="system-ui"/>
              </a:rPr>
              <a:t> and teachers,</a:t>
            </a:r>
            <a:r>
              <a:rPr lang="en-US" sz="2400" b="0" i="0" baseline="30000" dirty="0">
                <a:solidFill>
                  <a:srgbClr val="000000"/>
                </a:solidFill>
                <a:effectLst/>
                <a:highlight>
                  <a:srgbClr val="FFFFFF"/>
                </a:highlight>
                <a:latin typeface="system-ui"/>
              </a:rPr>
              <a:t>[</a:t>
            </a:r>
            <a:r>
              <a:rPr lang="en-US" sz="2400" b="0" i="0" baseline="30000" dirty="0">
                <a:solidFill>
                  <a:srgbClr val="4A4A4A"/>
                </a:solidFill>
                <a:effectLst/>
                <a:highlight>
                  <a:srgbClr val="FFFFFF"/>
                </a:highlight>
                <a:latin typeface="system-ui"/>
                <a:hlinkClick r:id="rId5" tooltip="See footnote d"/>
              </a:rPr>
              <a:t>d</a:t>
            </a:r>
            <a:r>
              <a:rPr lang="en-US" sz="2400" b="0" i="0" baseline="30000" dirty="0">
                <a:solidFill>
                  <a:srgbClr val="000000"/>
                </a:solidFill>
                <a:effectLst/>
                <a:highlight>
                  <a:srgbClr val="FFFFFF"/>
                </a:highlight>
                <a:latin typeface="system-ui"/>
              </a:rPr>
              <a:t>]</a:t>
            </a:r>
            <a:r>
              <a:rPr lang="en-US" sz="2400" b="0" i="0" dirty="0">
                <a:solidFill>
                  <a:srgbClr val="000000"/>
                </a:solidFill>
                <a:effectLst/>
                <a:highlight>
                  <a:srgbClr val="FFFFFF"/>
                </a:highlight>
                <a:latin typeface="system-ui"/>
              </a:rPr>
              <a:t> </a:t>
            </a:r>
            <a:r>
              <a:rPr lang="en-US" sz="2400" b="1" i="0" baseline="30000" dirty="0">
                <a:solidFill>
                  <a:srgbClr val="000000"/>
                </a:solidFill>
                <a:effectLst/>
                <a:highlight>
                  <a:srgbClr val="FFFFFF"/>
                </a:highlight>
                <a:latin typeface="system-ui"/>
              </a:rPr>
              <a:t>12 </a:t>
            </a:r>
            <a:r>
              <a:rPr lang="en-US" sz="2400" b="0" i="0" dirty="0">
                <a:solidFill>
                  <a:srgbClr val="000000"/>
                </a:solidFill>
                <a:effectLst/>
                <a:highlight>
                  <a:srgbClr val="FFFFFF"/>
                </a:highlight>
                <a:latin typeface="system-ui"/>
              </a:rPr>
              <a:t>to equip the saints for the work of ministry, for building up the body of Christ, </a:t>
            </a:r>
            <a:r>
              <a:rPr lang="en-US" sz="2400" b="1" i="0" baseline="30000" dirty="0">
                <a:solidFill>
                  <a:srgbClr val="000000"/>
                </a:solidFill>
                <a:effectLst/>
                <a:highlight>
                  <a:srgbClr val="FFFFFF"/>
                </a:highlight>
                <a:latin typeface="system-ui"/>
              </a:rPr>
              <a:t>13 </a:t>
            </a:r>
            <a:r>
              <a:rPr lang="en-US" sz="2400" b="0" i="0" dirty="0">
                <a:solidFill>
                  <a:srgbClr val="000000"/>
                </a:solidFill>
                <a:effectLst/>
                <a:highlight>
                  <a:srgbClr val="FFFFFF"/>
                </a:highlight>
                <a:latin typeface="system-ui"/>
              </a:rPr>
              <a:t>until we all attain to the unity of the faith and of the knowledge of the Son of God, to mature manhood,</a:t>
            </a:r>
            <a:r>
              <a:rPr lang="en-US" sz="2400" b="0" i="0" baseline="30000" dirty="0">
                <a:solidFill>
                  <a:srgbClr val="000000"/>
                </a:solidFill>
                <a:effectLst/>
                <a:highlight>
                  <a:srgbClr val="FFFFFF"/>
                </a:highlight>
                <a:latin typeface="system-ui"/>
              </a:rPr>
              <a:t>[</a:t>
            </a:r>
            <a:r>
              <a:rPr lang="en-US" sz="2400" b="0" i="0" baseline="30000" dirty="0">
                <a:solidFill>
                  <a:srgbClr val="4A4A4A"/>
                </a:solidFill>
                <a:effectLst/>
                <a:highlight>
                  <a:srgbClr val="FFFFFF"/>
                </a:highlight>
                <a:latin typeface="system-ui"/>
                <a:hlinkClick r:id="rId6" tooltip="See footnote e"/>
              </a:rPr>
              <a:t>e</a:t>
            </a:r>
            <a:r>
              <a:rPr lang="en-US" sz="2400" b="0" i="0" baseline="30000" dirty="0">
                <a:solidFill>
                  <a:srgbClr val="000000"/>
                </a:solidFill>
                <a:effectLst/>
                <a:highlight>
                  <a:srgbClr val="FFFFFF"/>
                </a:highlight>
                <a:latin typeface="system-ui"/>
              </a:rPr>
              <a:t>]</a:t>
            </a:r>
            <a:r>
              <a:rPr lang="en-US" sz="2400" b="0" i="0" dirty="0">
                <a:solidFill>
                  <a:srgbClr val="000000"/>
                </a:solidFill>
                <a:effectLst/>
                <a:highlight>
                  <a:srgbClr val="FFFFFF"/>
                </a:highlight>
                <a:latin typeface="system-ui"/>
              </a:rPr>
              <a:t> to the measure of the stature of the fullness of Christ, </a:t>
            </a:r>
            <a:r>
              <a:rPr lang="en-US" sz="2400" b="1" i="0" baseline="30000" dirty="0">
                <a:solidFill>
                  <a:srgbClr val="000000"/>
                </a:solidFill>
                <a:effectLst/>
                <a:highlight>
                  <a:srgbClr val="FFFFFF"/>
                </a:highlight>
                <a:latin typeface="system-ui"/>
              </a:rPr>
              <a:t>14 </a:t>
            </a:r>
            <a:r>
              <a:rPr lang="en-US" sz="2400" b="0" i="0" dirty="0">
                <a:solidFill>
                  <a:srgbClr val="000000"/>
                </a:solidFill>
                <a:effectLst/>
                <a:highlight>
                  <a:srgbClr val="FFFFFF"/>
                </a:highlight>
                <a:latin typeface="system-ui"/>
              </a:rPr>
              <a:t>so that we may no longer be children, tossed to and </a:t>
            </a:r>
            <a:r>
              <a:rPr lang="en-US" sz="2400" b="0" i="0" dirty="0" err="1">
                <a:solidFill>
                  <a:srgbClr val="000000"/>
                </a:solidFill>
                <a:effectLst/>
                <a:highlight>
                  <a:srgbClr val="FFFFFF"/>
                </a:highlight>
                <a:latin typeface="system-ui"/>
              </a:rPr>
              <a:t>fro</a:t>
            </a:r>
            <a:r>
              <a:rPr lang="en-US" sz="2400" b="0" i="0" dirty="0">
                <a:solidFill>
                  <a:srgbClr val="000000"/>
                </a:solidFill>
                <a:effectLst/>
                <a:highlight>
                  <a:srgbClr val="FFFFFF"/>
                </a:highlight>
                <a:latin typeface="system-ui"/>
              </a:rPr>
              <a:t> by the waves and carried about by every wind of doctrine, by human cunning, by craftiness in deceitful schemes. </a:t>
            </a:r>
            <a:r>
              <a:rPr lang="en-US" sz="2400" b="1" i="0" baseline="30000" dirty="0">
                <a:solidFill>
                  <a:srgbClr val="000000"/>
                </a:solidFill>
                <a:effectLst/>
                <a:highlight>
                  <a:srgbClr val="FFFFFF"/>
                </a:highlight>
                <a:latin typeface="system-ui"/>
              </a:rPr>
              <a:t>15 </a:t>
            </a:r>
            <a:r>
              <a:rPr lang="en-US" sz="2400" b="0" i="0" dirty="0">
                <a:solidFill>
                  <a:srgbClr val="000000"/>
                </a:solidFill>
                <a:effectLst/>
                <a:highlight>
                  <a:srgbClr val="FFFFFF"/>
                </a:highlight>
                <a:latin typeface="system-ui"/>
              </a:rPr>
              <a:t>Rather, speaking the truth in love, we are to grow up in every way into him who is the head, into Christ, </a:t>
            </a:r>
            <a:r>
              <a:rPr lang="en-US" sz="2400" b="1" i="0" baseline="30000" dirty="0">
                <a:solidFill>
                  <a:srgbClr val="000000"/>
                </a:solidFill>
                <a:effectLst/>
                <a:highlight>
                  <a:srgbClr val="FFFFFF"/>
                </a:highlight>
                <a:latin typeface="system-ui"/>
              </a:rPr>
              <a:t>16 </a:t>
            </a:r>
            <a:r>
              <a:rPr lang="en-US" sz="2400" b="0" i="0" dirty="0">
                <a:solidFill>
                  <a:srgbClr val="000000"/>
                </a:solidFill>
                <a:effectLst/>
                <a:highlight>
                  <a:srgbClr val="FFFFFF"/>
                </a:highlight>
                <a:latin typeface="system-ui"/>
              </a:rPr>
              <a:t>from whom the whole body, joined and held together by every joint with which it is equipped, when each part is working properly, makes the body grow so that it builds itself up in love.</a:t>
            </a:r>
          </a:p>
          <a:p>
            <a:endParaRPr lang="en-US" dirty="0"/>
          </a:p>
        </p:txBody>
      </p:sp>
    </p:spTree>
    <p:extLst>
      <p:ext uri="{BB962C8B-B14F-4D97-AF65-F5344CB8AC3E}">
        <p14:creationId xmlns:p14="http://schemas.microsoft.com/office/powerpoint/2010/main" val="322686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CE67B-89F6-943E-7845-32E978002905}"/>
              </a:ext>
            </a:extLst>
          </p:cNvPr>
          <p:cNvSpPr>
            <a:spLocks noGrp="1"/>
          </p:cNvSpPr>
          <p:nvPr>
            <p:ph type="title"/>
          </p:nvPr>
        </p:nvSpPr>
        <p:spPr/>
        <p:txBody>
          <a:bodyPr/>
          <a:lstStyle/>
          <a:p>
            <a:r>
              <a:rPr lang="en-US" dirty="0"/>
              <a:t>Ephesians 4:7-16 (Amplified)</a:t>
            </a:r>
          </a:p>
        </p:txBody>
      </p:sp>
      <p:sp>
        <p:nvSpPr>
          <p:cNvPr id="3" name="Content Placeholder 2">
            <a:extLst>
              <a:ext uri="{FF2B5EF4-FFF2-40B4-BE49-F238E27FC236}">
                <a16:creationId xmlns:a16="http://schemas.microsoft.com/office/drawing/2014/main" id="{BF8300AB-6121-603F-C2E1-0C5E95FDBD97}"/>
              </a:ext>
            </a:extLst>
          </p:cNvPr>
          <p:cNvSpPr>
            <a:spLocks noGrp="1"/>
          </p:cNvSpPr>
          <p:nvPr>
            <p:ph idx="1"/>
          </p:nvPr>
        </p:nvSpPr>
        <p:spPr/>
        <p:txBody>
          <a:bodyPr>
            <a:normAutofit fontScale="92500" lnSpcReduction="20000"/>
          </a:bodyPr>
          <a:lstStyle/>
          <a:p>
            <a:pPr algn="l"/>
            <a:r>
              <a:rPr lang="en-US" b="1" i="0" baseline="30000" dirty="0">
                <a:solidFill>
                  <a:srgbClr val="000000"/>
                </a:solidFill>
                <a:effectLst/>
                <a:highlight>
                  <a:srgbClr val="FFFFFF"/>
                </a:highlight>
                <a:latin typeface="system-ui"/>
              </a:rPr>
              <a:t>7 </a:t>
            </a:r>
            <a:r>
              <a:rPr lang="en-US" b="0" i="0" dirty="0">
                <a:solidFill>
                  <a:srgbClr val="000000"/>
                </a:solidFill>
                <a:effectLst/>
                <a:highlight>
                  <a:srgbClr val="FFFFFF"/>
                </a:highlight>
                <a:latin typeface="system-ui"/>
              </a:rPr>
              <a:t>Yet grace (</a:t>
            </a:r>
            <a:r>
              <a:rPr lang="en-US" b="1" i="0" dirty="0">
                <a:solidFill>
                  <a:srgbClr val="000000"/>
                </a:solidFill>
                <a:effectLst/>
                <a:highlight>
                  <a:srgbClr val="FFFFFF"/>
                </a:highlight>
                <a:latin typeface="system-ui"/>
              </a:rPr>
              <a:t>God’s unmerited favor</a:t>
            </a:r>
            <a:r>
              <a:rPr lang="en-US" b="0" i="0" dirty="0">
                <a:solidFill>
                  <a:srgbClr val="000000"/>
                </a:solidFill>
                <a:effectLst/>
                <a:highlight>
                  <a:srgbClr val="FFFFFF"/>
                </a:highlight>
                <a:latin typeface="system-ui"/>
              </a:rPr>
              <a:t>) was given to each of us individually [</a:t>
            </a:r>
            <a:r>
              <a:rPr lang="en-US" b="1" i="0" dirty="0">
                <a:solidFill>
                  <a:srgbClr val="000000"/>
                </a:solidFill>
                <a:effectLst/>
                <a:highlight>
                  <a:srgbClr val="FFFFFF"/>
                </a:highlight>
                <a:latin typeface="system-ui"/>
              </a:rPr>
              <a:t>not indiscriminately, but in different ways</a:t>
            </a:r>
            <a:r>
              <a:rPr lang="en-US" b="0" i="0" dirty="0">
                <a:solidFill>
                  <a:srgbClr val="000000"/>
                </a:solidFill>
                <a:effectLst/>
                <a:highlight>
                  <a:srgbClr val="FFFFFF"/>
                </a:highlight>
                <a:latin typeface="system-ui"/>
              </a:rPr>
              <a:t>] in proportion to the measure of Christ’s [</a:t>
            </a:r>
            <a:r>
              <a:rPr lang="en-US" b="1" i="0" dirty="0">
                <a:solidFill>
                  <a:srgbClr val="000000"/>
                </a:solidFill>
                <a:effectLst/>
                <a:highlight>
                  <a:srgbClr val="FFFFFF"/>
                </a:highlight>
                <a:latin typeface="system-ui"/>
              </a:rPr>
              <a:t>rich and bounteous</a:t>
            </a:r>
            <a:r>
              <a:rPr lang="en-US" b="0" i="0" dirty="0">
                <a:solidFill>
                  <a:srgbClr val="000000"/>
                </a:solidFill>
                <a:effectLst/>
                <a:highlight>
                  <a:srgbClr val="FFFFFF"/>
                </a:highlight>
                <a:latin typeface="system-ui"/>
              </a:rPr>
              <a:t>] gift.</a:t>
            </a:r>
          </a:p>
          <a:p>
            <a:pPr algn="l"/>
            <a:r>
              <a:rPr lang="en-US" b="1" i="0" baseline="30000" dirty="0">
                <a:solidFill>
                  <a:srgbClr val="000000"/>
                </a:solidFill>
                <a:effectLst/>
                <a:highlight>
                  <a:srgbClr val="FFFFFF"/>
                </a:highlight>
                <a:latin typeface="system-ui"/>
              </a:rPr>
              <a:t>8 </a:t>
            </a:r>
            <a:r>
              <a:rPr lang="en-US" b="0" i="0" dirty="0">
                <a:solidFill>
                  <a:srgbClr val="000000"/>
                </a:solidFill>
                <a:effectLst/>
                <a:highlight>
                  <a:srgbClr val="FFFFFF"/>
                </a:highlight>
                <a:latin typeface="system-ui"/>
              </a:rPr>
              <a:t>Therefore it is said, When He ascended on high, He led captivity captive [</a:t>
            </a:r>
            <a:r>
              <a:rPr lang="en-US" b="1" i="0" dirty="0">
                <a:solidFill>
                  <a:srgbClr val="000000"/>
                </a:solidFill>
                <a:effectLst/>
                <a:highlight>
                  <a:srgbClr val="FFFFFF"/>
                </a:highlight>
                <a:latin typeface="system-ui"/>
              </a:rPr>
              <a:t>He led a train of </a:t>
            </a:r>
            <a:r>
              <a:rPr lang="en-US" b="1" i="0" baseline="30000" dirty="0">
                <a:solidFill>
                  <a:srgbClr val="000000"/>
                </a:solidFill>
                <a:effectLst/>
                <a:highlight>
                  <a:srgbClr val="FFFFFF"/>
                </a:highlight>
                <a:latin typeface="system-ui"/>
              </a:rPr>
              <a:t>[</a:t>
            </a:r>
            <a:r>
              <a:rPr lang="en-US" b="1" i="0" baseline="30000" dirty="0">
                <a:solidFill>
                  <a:srgbClr val="4A4A4A"/>
                </a:solidFill>
                <a:effectLst/>
                <a:highlight>
                  <a:srgbClr val="FFFFFF"/>
                </a:highlight>
                <a:latin typeface="system-ui"/>
                <a:hlinkClick r:id="rId2" tooltip="See footnote a"/>
              </a:rPr>
              <a:t>a</a:t>
            </a:r>
            <a:r>
              <a:rPr lang="en-US" b="1" i="0" baseline="30000" dirty="0">
                <a:solidFill>
                  <a:srgbClr val="000000"/>
                </a:solidFill>
                <a:effectLst/>
                <a:highlight>
                  <a:srgbClr val="FFFFFF"/>
                </a:highlight>
                <a:latin typeface="system-ui"/>
              </a:rPr>
              <a:t>]</a:t>
            </a:r>
            <a:r>
              <a:rPr lang="en-US" b="1" i="0" dirty="0">
                <a:solidFill>
                  <a:srgbClr val="000000"/>
                </a:solidFill>
                <a:effectLst/>
                <a:highlight>
                  <a:srgbClr val="FFFFFF"/>
                </a:highlight>
                <a:latin typeface="system-ui"/>
              </a:rPr>
              <a:t>vanquished foes</a:t>
            </a:r>
            <a:r>
              <a:rPr lang="en-US" b="0" i="0" dirty="0">
                <a:solidFill>
                  <a:srgbClr val="000000"/>
                </a:solidFill>
                <a:effectLst/>
                <a:highlight>
                  <a:srgbClr val="FFFFFF"/>
                </a:highlight>
                <a:latin typeface="system-ui"/>
              </a:rPr>
              <a:t>] and He bestowed gifts on men.</a:t>
            </a:r>
          </a:p>
          <a:p>
            <a:pPr algn="l"/>
            <a:r>
              <a:rPr lang="en-US" b="1" i="0" baseline="30000" dirty="0">
                <a:solidFill>
                  <a:srgbClr val="FF0000"/>
                </a:solidFill>
                <a:effectLst/>
                <a:highlight>
                  <a:srgbClr val="FFFFFF"/>
                </a:highlight>
                <a:latin typeface="system-ui"/>
              </a:rPr>
              <a:t>9 </a:t>
            </a:r>
            <a:r>
              <a:rPr lang="en-US" b="0" i="0" dirty="0">
                <a:solidFill>
                  <a:srgbClr val="FF0000"/>
                </a:solidFill>
                <a:effectLst/>
                <a:highlight>
                  <a:srgbClr val="FFFFFF"/>
                </a:highlight>
                <a:latin typeface="system-ui"/>
              </a:rPr>
              <a:t>[</a:t>
            </a:r>
            <a:r>
              <a:rPr lang="en-US" b="1" i="0" dirty="0">
                <a:solidFill>
                  <a:srgbClr val="FF0000"/>
                </a:solidFill>
                <a:effectLst/>
                <a:highlight>
                  <a:srgbClr val="FFFFFF"/>
                </a:highlight>
                <a:latin typeface="system-ui"/>
              </a:rPr>
              <a:t>But He ascended?] </a:t>
            </a:r>
            <a:r>
              <a:rPr lang="en-US" b="0" i="0" dirty="0">
                <a:solidFill>
                  <a:srgbClr val="FF0000"/>
                </a:solidFill>
                <a:effectLst/>
                <a:highlight>
                  <a:srgbClr val="FFFFFF"/>
                </a:highlight>
                <a:latin typeface="system-ui"/>
              </a:rPr>
              <a:t>Now what can this, He ascended, mean but that He had previously descended from [</a:t>
            </a:r>
            <a:r>
              <a:rPr lang="en-US" b="1" i="0" dirty="0">
                <a:solidFill>
                  <a:srgbClr val="FF0000"/>
                </a:solidFill>
                <a:effectLst/>
                <a:highlight>
                  <a:srgbClr val="FFFFFF"/>
                </a:highlight>
                <a:latin typeface="system-ui"/>
              </a:rPr>
              <a:t>the heights of</a:t>
            </a:r>
            <a:r>
              <a:rPr lang="en-US" b="0" i="0" dirty="0">
                <a:solidFill>
                  <a:srgbClr val="FF0000"/>
                </a:solidFill>
                <a:effectLst/>
                <a:highlight>
                  <a:srgbClr val="FFFFFF"/>
                </a:highlight>
                <a:latin typeface="system-ui"/>
              </a:rPr>
              <a:t>] heaven into [</a:t>
            </a:r>
            <a:r>
              <a:rPr lang="en-US" b="1" i="0" dirty="0">
                <a:solidFill>
                  <a:srgbClr val="FF0000"/>
                </a:solidFill>
                <a:effectLst/>
                <a:highlight>
                  <a:srgbClr val="FFFFFF"/>
                </a:highlight>
                <a:latin typeface="system-ui"/>
              </a:rPr>
              <a:t>the depths</a:t>
            </a:r>
            <a:r>
              <a:rPr lang="en-US" b="0" i="0" dirty="0">
                <a:solidFill>
                  <a:srgbClr val="FF0000"/>
                </a:solidFill>
                <a:effectLst/>
                <a:highlight>
                  <a:srgbClr val="FFFFFF"/>
                </a:highlight>
                <a:latin typeface="system-ui"/>
              </a:rPr>
              <a:t>], the lower parts of the earth?</a:t>
            </a:r>
          </a:p>
          <a:p>
            <a:pPr algn="l"/>
            <a:r>
              <a:rPr lang="en-US" b="1" i="0" baseline="30000" dirty="0">
                <a:solidFill>
                  <a:srgbClr val="FF0000"/>
                </a:solidFill>
                <a:effectLst/>
                <a:highlight>
                  <a:srgbClr val="FFFFFF"/>
                </a:highlight>
                <a:latin typeface="system-ui"/>
              </a:rPr>
              <a:t>10 </a:t>
            </a:r>
            <a:r>
              <a:rPr lang="en-US" b="0" i="0" dirty="0">
                <a:solidFill>
                  <a:srgbClr val="FF0000"/>
                </a:solidFill>
                <a:effectLst/>
                <a:highlight>
                  <a:srgbClr val="FFFFFF"/>
                </a:highlight>
                <a:latin typeface="system-ui"/>
              </a:rPr>
              <a:t>He Who descended is the [</a:t>
            </a:r>
            <a:r>
              <a:rPr lang="en-US" b="1" i="0" dirty="0">
                <a:solidFill>
                  <a:srgbClr val="FF0000"/>
                </a:solidFill>
                <a:effectLst/>
                <a:highlight>
                  <a:srgbClr val="FFFFFF"/>
                </a:highlight>
                <a:latin typeface="system-ui"/>
              </a:rPr>
              <a:t>very</a:t>
            </a:r>
            <a:r>
              <a:rPr lang="en-US" b="0" i="0" dirty="0">
                <a:solidFill>
                  <a:srgbClr val="FF0000"/>
                </a:solidFill>
                <a:effectLst/>
                <a:highlight>
                  <a:srgbClr val="FFFFFF"/>
                </a:highlight>
                <a:latin typeface="system-ui"/>
              </a:rPr>
              <a:t>] same as He Who also has ascended high above all the heavens, that He [</a:t>
            </a:r>
            <a:r>
              <a:rPr lang="en-US" b="1" i="0" dirty="0">
                <a:solidFill>
                  <a:srgbClr val="FF0000"/>
                </a:solidFill>
                <a:effectLst/>
                <a:highlight>
                  <a:srgbClr val="FFFFFF"/>
                </a:highlight>
                <a:latin typeface="system-ui"/>
              </a:rPr>
              <a:t>His presence</a:t>
            </a:r>
            <a:r>
              <a:rPr lang="en-US" b="0" i="0" dirty="0">
                <a:solidFill>
                  <a:srgbClr val="FF0000"/>
                </a:solidFill>
                <a:effectLst/>
                <a:highlight>
                  <a:srgbClr val="FFFFFF"/>
                </a:highlight>
                <a:latin typeface="system-ui"/>
              </a:rPr>
              <a:t>] might fill all things (</a:t>
            </a:r>
            <a:r>
              <a:rPr lang="en-US" b="1" i="0" dirty="0">
                <a:solidFill>
                  <a:srgbClr val="FF0000"/>
                </a:solidFill>
                <a:effectLst/>
                <a:highlight>
                  <a:srgbClr val="FFFFFF"/>
                </a:highlight>
                <a:latin typeface="system-ui"/>
              </a:rPr>
              <a:t>the whole universe, from the lowest to the highest</a:t>
            </a:r>
            <a:r>
              <a:rPr lang="en-US" b="0" i="0" dirty="0">
                <a:solidFill>
                  <a:srgbClr val="FF0000"/>
                </a:solidFill>
                <a:effectLst/>
                <a:highlight>
                  <a:srgbClr val="FFFFFF"/>
                </a:highlight>
                <a:latin typeface="system-ui"/>
              </a:rPr>
              <a:t>).</a:t>
            </a:r>
          </a:p>
          <a:p>
            <a:pPr algn="l"/>
            <a:r>
              <a:rPr lang="en-US" b="1" i="0" baseline="30000" dirty="0">
                <a:solidFill>
                  <a:srgbClr val="000000"/>
                </a:solidFill>
                <a:effectLst/>
                <a:highlight>
                  <a:srgbClr val="FFFFFF"/>
                </a:highlight>
                <a:latin typeface="system-ui"/>
              </a:rPr>
              <a:t>11 </a:t>
            </a:r>
            <a:r>
              <a:rPr lang="en-US" b="0" i="0" dirty="0">
                <a:solidFill>
                  <a:srgbClr val="000000"/>
                </a:solidFill>
                <a:effectLst/>
                <a:highlight>
                  <a:srgbClr val="FFFFFF"/>
                </a:highlight>
                <a:latin typeface="system-ui"/>
              </a:rPr>
              <a:t>And His gifts were [</a:t>
            </a:r>
            <a:r>
              <a:rPr lang="en-US" b="1" i="0" dirty="0">
                <a:solidFill>
                  <a:srgbClr val="000000"/>
                </a:solidFill>
                <a:effectLst/>
                <a:highlight>
                  <a:srgbClr val="FFFFFF"/>
                </a:highlight>
                <a:latin typeface="system-ui"/>
              </a:rPr>
              <a:t>varied; He Himself appointed and gave men to us</a:t>
            </a:r>
            <a:r>
              <a:rPr lang="en-US" b="0" i="0" dirty="0">
                <a:solidFill>
                  <a:srgbClr val="000000"/>
                </a:solidFill>
                <a:effectLst/>
                <a:highlight>
                  <a:srgbClr val="FFFFFF"/>
                </a:highlight>
                <a:latin typeface="system-ui"/>
              </a:rPr>
              <a:t>] some to be apostles (</a:t>
            </a:r>
            <a:r>
              <a:rPr lang="en-US" b="1" i="0" dirty="0">
                <a:solidFill>
                  <a:srgbClr val="000000"/>
                </a:solidFill>
                <a:effectLst/>
                <a:highlight>
                  <a:srgbClr val="FFFFFF"/>
                </a:highlight>
                <a:latin typeface="system-ui"/>
              </a:rPr>
              <a:t>special messengers</a:t>
            </a:r>
            <a:r>
              <a:rPr lang="en-US" b="0" i="0" dirty="0">
                <a:solidFill>
                  <a:srgbClr val="000000"/>
                </a:solidFill>
                <a:effectLst/>
                <a:highlight>
                  <a:srgbClr val="FFFFFF"/>
                </a:highlight>
                <a:latin typeface="system-ui"/>
              </a:rPr>
              <a:t>), some prophets (</a:t>
            </a:r>
            <a:r>
              <a:rPr lang="en-US" b="1" i="0" dirty="0">
                <a:solidFill>
                  <a:srgbClr val="000000"/>
                </a:solidFill>
                <a:effectLst/>
                <a:highlight>
                  <a:srgbClr val="FFFFFF"/>
                </a:highlight>
                <a:latin typeface="system-ui"/>
              </a:rPr>
              <a:t>inspired preachers and expounders</a:t>
            </a:r>
            <a:r>
              <a:rPr lang="en-US" b="0" i="0" dirty="0">
                <a:solidFill>
                  <a:srgbClr val="000000"/>
                </a:solidFill>
                <a:effectLst/>
                <a:highlight>
                  <a:srgbClr val="FFFFFF"/>
                </a:highlight>
                <a:latin typeface="system-ui"/>
              </a:rPr>
              <a:t>), some evangelists (</a:t>
            </a:r>
            <a:r>
              <a:rPr lang="en-US" b="1" i="0" dirty="0">
                <a:solidFill>
                  <a:srgbClr val="000000"/>
                </a:solidFill>
                <a:effectLst/>
                <a:highlight>
                  <a:srgbClr val="FFFFFF"/>
                </a:highlight>
                <a:latin typeface="system-ui"/>
              </a:rPr>
              <a:t>preachers of the Gospel, traveling missionaries</a:t>
            </a:r>
            <a:r>
              <a:rPr lang="en-US" b="0" i="0" dirty="0">
                <a:solidFill>
                  <a:srgbClr val="000000"/>
                </a:solidFill>
                <a:effectLst/>
                <a:highlight>
                  <a:srgbClr val="FFFFFF"/>
                </a:highlight>
                <a:latin typeface="system-ui"/>
              </a:rPr>
              <a:t>), some pastors (</a:t>
            </a:r>
            <a:r>
              <a:rPr lang="en-US" b="1" i="0" dirty="0">
                <a:solidFill>
                  <a:srgbClr val="000000"/>
                </a:solidFill>
                <a:effectLst/>
                <a:highlight>
                  <a:srgbClr val="FFFFFF"/>
                </a:highlight>
                <a:latin typeface="system-ui"/>
              </a:rPr>
              <a:t>shepherds of His flock</a:t>
            </a:r>
            <a:r>
              <a:rPr lang="en-US" b="0" i="0" dirty="0">
                <a:solidFill>
                  <a:srgbClr val="000000"/>
                </a:solidFill>
                <a:effectLst/>
                <a:highlight>
                  <a:srgbClr val="FFFFFF"/>
                </a:highlight>
                <a:latin typeface="system-ui"/>
              </a:rPr>
              <a:t>) and teachers.</a:t>
            </a:r>
          </a:p>
          <a:p>
            <a:pPr algn="l"/>
            <a:r>
              <a:rPr lang="en-US" b="1" i="0" baseline="30000" dirty="0">
                <a:solidFill>
                  <a:srgbClr val="000000"/>
                </a:solidFill>
                <a:effectLst/>
                <a:highlight>
                  <a:srgbClr val="FFFFFF"/>
                </a:highlight>
                <a:latin typeface="system-ui"/>
              </a:rPr>
              <a:t>12 </a:t>
            </a:r>
            <a:r>
              <a:rPr lang="en-US" b="0" i="0" dirty="0">
                <a:solidFill>
                  <a:srgbClr val="000000"/>
                </a:solidFill>
                <a:effectLst/>
                <a:highlight>
                  <a:srgbClr val="FFFFFF"/>
                </a:highlight>
                <a:latin typeface="system-ui"/>
              </a:rPr>
              <a:t>His intention was the perfecting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the full equipping of the saints (</a:t>
            </a:r>
            <a:r>
              <a:rPr lang="en-US" b="1" i="0" dirty="0">
                <a:solidFill>
                  <a:srgbClr val="000000"/>
                </a:solidFill>
                <a:effectLst/>
                <a:highlight>
                  <a:srgbClr val="FFFFFF"/>
                </a:highlight>
                <a:latin typeface="system-ui"/>
              </a:rPr>
              <a:t>His consecrated people</a:t>
            </a:r>
            <a:r>
              <a:rPr lang="en-US" b="0" i="0" dirty="0">
                <a:solidFill>
                  <a:srgbClr val="000000"/>
                </a:solidFill>
                <a:effectLst/>
                <a:highlight>
                  <a:srgbClr val="FFFFFF"/>
                </a:highlight>
                <a:latin typeface="system-ui"/>
              </a:rPr>
              <a:t>), [</a:t>
            </a:r>
            <a:r>
              <a:rPr lang="en-US" b="1" i="0" dirty="0">
                <a:solidFill>
                  <a:srgbClr val="000000"/>
                </a:solidFill>
                <a:effectLst/>
                <a:highlight>
                  <a:srgbClr val="FFFFFF"/>
                </a:highlight>
                <a:latin typeface="system-ui"/>
              </a:rPr>
              <a:t>that they should do</a:t>
            </a:r>
            <a:r>
              <a:rPr lang="en-US" b="0" i="0" dirty="0">
                <a:solidFill>
                  <a:srgbClr val="000000"/>
                </a:solidFill>
                <a:effectLst/>
                <a:highlight>
                  <a:srgbClr val="FFFFFF"/>
                </a:highlight>
                <a:latin typeface="system-ui"/>
              </a:rPr>
              <a:t>] the work of ministering toward building up Christ’s body (</a:t>
            </a:r>
            <a:r>
              <a:rPr lang="en-US" b="1" i="0" dirty="0">
                <a:solidFill>
                  <a:srgbClr val="000000"/>
                </a:solidFill>
                <a:effectLst/>
                <a:highlight>
                  <a:srgbClr val="FFFFFF"/>
                </a:highlight>
                <a:latin typeface="system-ui"/>
              </a:rPr>
              <a:t>the church</a:t>
            </a:r>
            <a:r>
              <a:rPr lang="en-US" b="0" i="0" dirty="0">
                <a:solidFill>
                  <a:srgbClr val="000000"/>
                </a:solidFill>
                <a:effectLst/>
                <a:highlight>
                  <a:srgbClr val="FFFFFF"/>
                </a:highlight>
                <a:latin typeface="system-ui"/>
              </a:rPr>
              <a:t>),</a:t>
            </a:r>
          </a:p>
          <a:p>
            <a:endParaRPr lang="en-US" dirty="0"/>
          </a:p>
        </p:txBody>
      </p:sp>
    </p:spTree>
    <p:extLst>
      <p:ext uri="{BB962C8B-B14F-4D97-AF65-F5344CB8AC3E}">
        <p14:creationId xmlns:p14="http://schemas.microsoft.com/office/powerpoint/2010/main" val="104165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A2DF5-FD14-F1B1-0006-7A57E4516D68}"/>
              </a:ext>
            </a:extLst>
          </p:cNvPr>
          <p:cNvSpPr>
            <a:spLocks noGrp="1"/>
          </p:cNvSpPr>
          <p:nvPr>
            <p:ph type="title"/>
          </p:nvPr>
        </p:nvSpPr>
        <p:spPr/>
        <p:txBody>
          <a:bodyPr/>
          <a:lstStyle/>
          <a:p>
            <a:r>
              <a:rPr lang="en-US" dirty="0"/>
              <a:t>Continued</a:t>
            </a:r>
          </a:p>
        </p:txBody>
      </p:sp>
      <p:sp>
        <p:nvSpPr>
          <p:cNvPr id="3" name="Content Placeholder 2">
            <a:extLst>
              <a:ext uri="{FF2B5EF4-FFF2-40B4-BE49-F238E27FC236}">
                <a16:creationId xmlns:a16="http://schemas.microsoft.com/office/drawing/2014/main" id="{02AE79D5-B028-0D8B-125F-4AF6B89DE344}"/>
              </a:ext>
            </a:extLst>
          </p:cNvPr>
          <p:cNvSpPr>
            <a:spLocks noGrp="1"/>
          </p:cNvSpPr>
          <p:nvPr>
            <p:ph idx="1"/>
          </p:nvPr>
        </p:nvSpPr>
        <p:spPr/>
        <p:txBody>
          <a:bodyPr>
            <a:normAutofit fontScale="92500" lnSpcReduction="10000"/>
          </a:bodyPr>
          <a:lstStyle/>
          <a:p>
            <a:pPr algn="l"/>
            <a:r>
              <a:rPr lang="en-US" b="1" i="0" baseline="30000" dirty="0">
                <a:solidFill>
                  <a:srgbClr val="000000"/>
                </a:solidFill>
                <a:effectLst/>
                <a:highlight>
                  <a:srgbClr val="FFFFFF"/>
                </a:highlight>
                <a:latin typeface="system-ui"/>
              </a:rPr>
              <a:t>13 </a:t>
            </a:r>
            <a:r>
              <a:rPr lang="en-US" b="0" i="0" dirty="0">
                <a:solidFill>
                  <a:srgbClr val="000000"/>
                </a:solidFill>
                <a:effectLst/>
                <a:highlight>
                  <a:srgbClr val="FFFFFF"/>
                </a:highlight>
                <a:latin typeface="system-ui"/>
              </a:rPr>
              <a:t>[</a:t>
            </a:r>
            <a:r>
              <a:rPr lang="en-US" b="1" i="0" dirty="0">
                <a:solidFill>
                  <a:srgbClr val="000000"/>
                </a:solidFill>
                <a:effectLst/>
                <a:highlight>
                  <a:srgbClr val="FFFFFF"/>
                </a:highlight>
                <a:latin typeface="system-ui"/>
              </a:rPr>
              <a:t>That it might develop</a:t>
            </a:r>
            <a:r>
              <a:rPr lang="en-US" b="0" i="0" dirty="0">
                <a:solidFill>
                  <a:srgbClr val="000000"/>
                </a:solidFill>
                <a:effectLst/>
                <a:highlight>
                  <a:srgbClr val="FFFFFF"/>
                </a:highlight>
                <a:latin typeface="system-ui"/>
              </a:rPr>
              <a:t>] until we all attain oneness in the faith and in the comprehension of the [</a:t>
            </a:r>
            <a:r>
              <a:rPr lang="en-US" b="0" i="0" baseline="30000" dirty="0">
                <a:solidFill>
                  <a:srgbClr val="000000"/>
                </a:solidFill>
                <a:effectLst/>
                <a:highlight>
                  <a:srgbClr val="FFFFFF"/>
                </a:highlight>
                <a:latin typeface="system-ui"/>
              </a:rPr>
              <a:t>[</a:t>
            </a:r>
            <a:r>
              <a:rPr lang="en-US" b="0" i="0" baseline="30000" dirty="0">
                <a:solidFill>
                  <a:srgbClr val="4A4A4A"/>
                </a:solidFill>
                <a:effectLst/>
                <a:highlight>
                  <a:srgbClr val="FFFFFF"/>
                </a:highlight>
                <a:latin typeface="system-ui"/>
                <a:hlinkClick r:id="rId2" tooltip="See footnote b"/>
              </a:rPr>
              <a:t>b</a:t>
            </a:r>
            <a:r>
              <a:rPr lang="en-US" b="0" i="0" baseline="30000" dirty="0">
                <a:solidFill>
                  <a:srgbClr val="000000"/>
                </a:solidFill>
                <a:effectLst/>
                <a:highlight>
                  <a:srgbClr val="FFFFFF"/>
                </a:highlight>
                <a:latin typeface="system-ui"/>
              </a:rPr>
              <a:t>]</a:t>
            </a:r>
            <a:r>
              <a:rPr lang="en-US" b="1" i="0" dirty="0">
                <a:solidFill>
                  <a:srgbClr val="000000"/>
                </a:solidFill>
                <a:effectLst/>
                <a:highlight>
                  <a:srgbClr val="FFFFFF"/>
                </a:highlight>
                <a:latin typeface="system-ui"/>
              </a:rPr>
              <a:t>full and accurate</a:t>
            </a:r>
            <a:r>
              <a:rPr lang="en-US" b="0" i="0" dirty="0">
                <a:solidFill>
                  <a:srgbClr val="000000"/>
                </a:solidFill>
                <a:effectLst/>
                <a:highlight>
                  <a:srgbClr val="FFFFFF"/>
                </a:highlight>
                <a:latin typeface="system-ui"/>
              </a:rPr>
              <a:t>] knowledge of the Son of God, that [</a:t>
            </a:r>
            <a:r>
              <a:rPr lang="en-US" b="1" i="0" dirty="0">
                <a:solidFill>
                  <a:srgbClr val="000000"/>
                </a:solidFill>
                <a:effectLst/>
                <a:highlight>
                  <a:srgbClr val="FFFFFF"/>
                </a:highlight>
                <a:latin typeface="system-ui"/>
              </a:rPr>
              <a:t>we might arrive</a:t>
            </a:r>
            <a:r>
              <a:rPr lang="en-US" b="0" i="0" dirty="0">
                <a:solidFill>
                  <a:srgbClr val="000000"/>
                </a:solidFill>
                <a:effectLst/>
                <a:highlight>
                  <a:srgbClr val="FFFFFF"/>
                </a:highlight>
                <a:latin typeface="system-ui"/>
              </a:rPr>
              <a:t>] at really mature manhood (</a:t>
            </a:r>
            <a:r>
              <a:rPr lang="en-US" b="1" i="0" dirty="0">
                <a:solidFill>
                  <a:srgbClr val="000000"/>
                </a:solidFill>
                <a:effectLst/>
                <a:highlight>
                  <a:srgbClr val="FFFFFF"/>
                </a:highlight>
                <a:latin typeface="system-ui"/>
              </a:rPr>
              <a:t>the completeness of personality which is nothing less than the standard height of Christ’s own perfection</a:t>
            </a:r>
            <a:r>
              <a:rPr lang="en-US" b="0" i="0" dirty="0">
                <a:solidFill>
                  <a:srgbClr val="000000"/>
                </a:solidFill>
                <a:effectLst/>
                <a:highlight>
                  <a:srgbClr val="FFFFFF"/>
                </a:highlight>
                <a:latin typeface="system-ui"/>
              </a:rPr>
              <a:t>), the measure of the stature of the fullness of the Christ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the completeness found in Him.</a:t>
            </a:r>
          </a:p>
          <a:p>
            <a:pPr algn="l"/>
            <a:r>
              <a:rPr lang="en-US" b="1" i="0" baseline="30000" dirty="0">
                <a:solidFill>
                  <a:srgbClr val="000000"/>
                </a:solidFill>
                <a:effectLst/>
                <a:highlight>
                  <a:srgbClr val="FFFFFF"/>
                </a:highlight>
                <a:latin typeface="system-ui"/>
              </a:rPr>
              <a:t>14 </a:t>
            </a:r>
            <a:r>
              <a:rPr lang="en-US" b="0" i="0" dirty="0">
                <a:solidFill>
                  <a:srgbClr val="000000"/>
                </a:solidFill>
                <a:effectLst/>
                <a:highlight>
                  <a:srgbClr val="FFFFFF"/>
                </a:highlight>
                <a:latin typeface="system-ui"/>
              </a:rPr>
              <a:t>So then, we may no longer be children, tossed [</a:t>
            </a:r>
            <a:r>
              <a:rPr lang="en-US" b="1" i="0" dirty="0">
                <a:solidFill>
                  <a:srgbClr val="000000"/>
                </a:solidFill>
                <a:effectLst/>
                <a:highlight>
                  <a:srgbClr val="FFFFFF"/>
                </a:highlight>
                <a:latin typeface="system-ui"/>
              </a:rPr>
              <a:t>like ships</a:t>
            </a:r>
            <a:r>
              <a:rPr lang="en-US" b="0" i="0" dirty="0">
                <a:solidFill>
                  <a:srgbClr val="000000"/>
                </a:solidFill>
                <a:effectLst/>
                <a:highlight>
                  <a:srgbClr val="FFFFFF"/>
                </a:highlight>
                <a:latin typeface="system-ui"/>
              </a:rPr>
              <a:t>] to and </a:t>
            </a:r>
            <a:r>
              <a:rPr lang="en-US" b="0" i="0" dirty="0" err="1">
                <a:solidFill>
                  <a:srgbClr val="000000"/>
                </a:solidFill>
                <a:effectLst/>
                <a:highlight>
                  <a:srgbClr val="FFFFFF"/>
                </a:highlight>
                <a:latin typeface="system-ui"/>
              </a:rPr>
              <a:t>fro</a:t>
            </a:r>
            <a:r>
              <a:rPr lang="en-US" b="0" i="0" dirty="0">
                <a:solidFill>
                  <a:srgbClr val="000000"/>
                </a:solidFill>
                <a:effectLst/>
                <a:highlight>
                  <a:srgbClr val="FFFFFF"/>
                </a:highlight>
                <a:latin typeface="system-ui"/>
              </a:rPr>
              <a:t> between chance gusts of teaching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wavering with every changing wind of doctrine, [</a:t>
            </a:r>
            <a:r>
              <a:rPr lang="en-US" b="1" i="0" dirty="0">
                <a:solidFill>
                  <a:srgbClr val="000000"/>
                </a:solidFill>
                <a:effectLst/>
                <a:highlight>
                  <a:srgbClr val="FFFFFF"/>
                </a:highlight>
                <a:latin typeface="system-ui"/>
              </a:rPr>
              <a:t>the prey of</a:t>
            </a:r>
            <a:r>
              <a:rPr lang="en-US" b="0" i="0" dirty="0">
                <a:solidFill>
                  <a:srgbClr val="000000"/>
                </a:solidFill>
                <a:effectLst/>
                <a:highlight>
                  <a:srgbClr val="FFFFFF"/>
                </a:highlight>
                <a:latin typeface="system-ui"/>
              </a:rPr>
              <a:t>] the cunning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cleverness of </a:t>
            </a:r>
            <a:r>
              <a:rPr lang="en-US" b="0" i="0" baseline="30000" dirty="0">
                <a:solidFill>
                  <a:srgbClr val="000000"/>
                </a:solidFill>
                <a:effectLst/>
                <a:highlight>
                  <a:srgbClr val="FFFFFF"/>
                </a:highlight>
                <a:latin typeface="system-ui"/>
              </a:rPr>
              <a:t>[</a:t>
            </a:r>
            <a:r>
              <a:rPr lang="en-US" b="0" i="0" baseline="30000" dirty="0">
                <a:solidFill>
                  <a:srgbClr val="4A4A4A"/>
                </a:solidFill>
                <a:effectLst/>
                <a:highlight>
                  <a:srgbClr val="FFFFFF"/>
                </a:highlight>
                <a:latin typeface="system-ui"/>
                <a:hlinkClick r:id="rId3" tooltip="See footnote c"/>
              </a:rPr>
              <a:t>c</a:t>
            </a:r>
            <a:r>
              <a:rPr lang="en-US" b="0" i="0" baseline="30000" dirty="0">
                <a:solidFill>
                  <a:srgbClr val="000000"/>
                </a:solidFill>
                <a:effectLst/>
                <a:highlight>
                  <a:srgbClr val="FFFFFF"/>
                </a:highlight>
                <a:latin typeface="system-ui"/>
              </a:rPr>
              <a:t>]</a:t>
            </a:r>
            <a:r>
              <a:rPr lang="en-US" b="0" i="0" dirty="0">
                <a:solidFill>
                  <a:srgbClr val="000000"/>
                </a:solidFill>
                <a:effectLst/>
                <a:highlight>
                  <a:srgbClr val="FFFFFF"/>
                </a:highlight>
                <a:latin typeface="system-ui"/>
              </a:rPr>
              <a:t>unscrupulous men, [</a:t>
            </a:r>
            <a:r>
              <a:rPr lang="en-US" b="1" i="0" dirty="0">
                <a:solidFill>
                  <a:srgbClr val="000000"/>
                </a:solidFill>
                <a:effectLst/>
                <a:highlight>
                  <a:srgbClr val="FFFFFF"/>
                </a:highlight>
                <a:latin typeface="system-ui"/>
              </a:rPr>
              <a:t>gamblers engaged</a:t>
            </a:r>
            <a:r>
              <a:rPr lang="en-US" b="0" i="0" dirty="0">
                <a:solidFill>
                  <a:srgbClr val="000000"/>
                </a:solidFill>
                <a:effectLst/>
                <a:highlight>
                  <a:srgbClr val="FFFFFF"/>
                </a:highlight>
                <a:latin typeface="system-ui"/>
              </a:rPr>
              <a:t>] in every shifting form of trickery in inventing errors to mislead.</a:t>
            </a:r>
          </a:p>
          <a:p>
            <a:pPr algn="l"/>
            <a:r>
              <a:rPr lang="en-US" b="1" i="0" baseline="30000" dirty="0">
                <a:solidFill>
                  <a:srgbClr val="000000"/>
                </a:solidFill>
                <a:effectLst/>
                <a:highlight>
                  <a:srgbClr val="FFFFFF"/>
                </a:highlight>
                <a:latin typeface="system-ui"/>
              </a:rPr>
              <a:t>15 </a:t>
            </a:r>
            <a:r>
              <a:rPr lang="en-US" b="0" i="0" dirty="0">
                <a:solidFill>
                  <a:srgbClr val="000000"/>
                </a:solidFill>
                <a:effectLst/>
                <a:highlight>
                  <a:srgbClr val="FFFFFF"/>
                </a:highlight>
                <a:latin typeface="system-ui"/>
              </a:rPr>
              <a:t>Rather, let our lives lovingly </a:t>
            </a:r>
            <a:r>
              <a:rPr lang="en-US" b="0" i="0" baseline="30000" dirty="0">
                <a:solidFill>
                  <a:srgbClr val="000000"/>
                </a:solidFill>
                <a:effectLst/>
                <a:highlight>
                  <a:srgbClr val="FFFFFF"/>
                </a:highlight>
                <a:latin typeface="system-ui"/>
              </a:rPr>
              <a:t>[</a:t>
            </a:r>
            <a:r>
              <a:rPr lang="en-US" b="0" i="0" baseline="30000" dirty="0">
                <a:solidFill>
                  <a:srgbClr val="4A4A4A"/>
                </a:solidFill>
                <a:effectLst/>
                <a:highlight>
                  <a:srgbClr val="FFFFFF"/>
                </a:highlight>
                <a:latin typeface="system-ui"/>
                <a:hlinkClick r:id="rId4" tooltip="See footnote d"/>
              </a:rPr>
              <a:t>d</a:t>
            </a:r>
            <a:r>
              <a:rPr lang="en-US" b="0" i="0" baseline="30000" dirty="0">
                <a:solidFill>
                  <a:srgbClr val="000000"/>
                </a:solidFill>
                <a:effectLst/>
                <a:highlight>
                  <a:srgbClr val="FFFFFF"/>
                </a:highlight>
                <a:latin typeface="system-ui"/>
              </a:rPr>
              <a:t>]</a:t>
            </a:r>
            <a:r>
              <a:rPr lang="en-US" b="0" i="0" dirty="0">
                <a:solidFill>
                  <a:srgbClr val="000000"/>
                </a:solidFill>
                <a:effectLst/>
                <a:highlight>
                  <a:srgbClr val="FFFFFF"/>
                </a:highlight>
                <a:latin typeface="system-ui"/>
              </a:rPr>
              <a:t>express truth [</a:t>
            </a:r>
            <a:r>
              <a:rPr lang="en-US" b="1" i="0" dirty="0">
                <a:solidFill>
                  <a:srgbClr val="000000"/>
                </a:solidFill>
                <a:effectLst/>
                <a:highlight>
                  <a:srgbClr val="FFFFFF"/>
                </a:highlight>
                <a:latin typeface="system-ui"/>
              </a:rPr>
              <a:t>in all things, speaking truly, dealing truly, living truly</a:t>
            </a:r>
            <a:r>
              <a:rPr lang="en-US" b="0" i="0" dirty="0">
                <a:solidFill>
                  <a:srgbClr val="000000"/>
                </a:solidFill>
                <a:effectLst/>
                <a:highlight>
                  <a:srgbClr val="FFFFFF"/>
                </a:highlight>
                <a:latin typeface="system-ui"/>
              </a:rPr>
              <a:t>]. Enfolded in love, let us grow up in every way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in all things into Him Who is the Head, [</a:t>
            </a:r>
            <a:r>
              <a:rPr lang="en-US" b="1" i="0" dirty="0">
                <a:solidFill>
                  <a:srgbClr val="000000"/>
                </a:solidFill>
                <a:effectLst/>
                <a:highlight>
                  <a:srgbClr val="FFFFFF"/>
                </a:highlight>
                <a:latin typeface="system-ui"/>
              </a:rPr>
              <a:t>even</a:t>
            </a:r>
            <a:r>
              <a:rPr lang="en-US" b="0" i="0" dirty="0">
                <a:solidFill>
                  <a:srgbClr val="000000"/>
                </a:solidFill>
                <a:effectLst/>
                <a:highlight>
                  <a:srgbClr val="FFFFFF"/>
                </a:highlight>
                <a:latin typeface="system-ui"/>
              </a:rPr>
              <a:t>] Christ (</a:t>
            </a:r>
            <a:r>
              <a:rPr lang="en-US" b="1" i="0" dirty="0">
                <a:solidFill>
                  <a:srgbClr val="000000"/>
                </a:solidFill>
                <a:effectLst/>
                <a:highlight>
                  <a:srgbClr val="FFFFFF"/>
                </a:highlight>
                <a:latin typeface="system-ui"/>
              </a:rPr>
              <a:t>the Messiah, the Anointed One</a:t>
            </a:r>
            <a:r>
              <a:rPr lang="en-US" b="0" i="0" dirty="0">
                <a:solidFill>
                  <a:srgbClr val="000000"/>
                </a:solidFill>
                <a:effectLst/>
                <a:highlight>
                  <a:srgbClr val="FFFFFF"/>
                </a:highlight>
                <a:latin typeface="system-ui"/>
              </a:rPr>
              <a:t>).</a:t>
            </a:r>
          </a:p>
          <a:p>
            <a:pPr algn="l"/>
            <a:r>
              <a:rPr lang="en-US" b="1" i="0" baseline="30000" dirty="0">
                <a:solidFill>
                  <a:srgbClr val="000000"/>
                </a:solidFill>
                <a:effectLst/>
                <a:highlight>
                  <a:srgbClr val="FFFFFF"/>
                </a:highlight>
                <a:latin typeface="system-ui"/>
              </a:rPr>
              <a:t>16 </a:t>
            </a:r>
            <a:r>
              <a:rPr lang="en-US" b="0" i="0" dirty="0">
                <a:solidFill>
                  <a:srgbClr val="000000"/>
                </a:solidFill>
                <a:effectLst/>
                <a:highlight>
                  <a:srgbClr val="FFFFFF"/>
                </a:highlight>
                <a:latin typeface="system-ui"/>
              </a:rPr>
              <a:t>For because of Him the whole body (</a:t>
            </a:r>
            <a:r>
              <a:rPr lang="en-US" b="1" i="0" dirty="0">
                <a:solidFill>
                  <a:srgbClr val="000000"/>
                </a:solidFill>
                <a:effectLst/>
                <a:highlight>
                  <a:srgbClr val="FFFFFF"/>
                </a:highlight>
                <a:latin typeface="system-ui"/>
              </a:rPr>
              <a:t>the church, in all its various parts</a:t>
            </a:r>
            <a:r>
              <a:rPr lang="en-US" b="0" i="0" dirty="0">
                <a:solidFill>
                  <a:srgbClr val="000000"/>
                </a:solidFill>
                <a:effectLst/>
                <a:highlight>
                  <a:srgbClr val="FFFFFF"/>
                </a:highlight>
                <a:latin typeface="system-ui"/>
              </a:rPr>
              <a:t>), closely joined and firmly knit together by the joints </a:t>
            </a:r>
            <a:r>
              <a:rPr lang="en-US" b="0" i="1" dirty="0">
                <a:solidFill>
                  <a:srgbClr val="000000"/>
                </a:solidFill>
                <a:effectLst/>
                <a:highlight>
                  <a:srgbClr val="FFFFFF"/>
                </a:highlight>
                <a:latin typeface="system-ui"/>
              </a:rPr>
              <a:t>and</a:t>
            </a:r>
            <a:r>
              <a:rPr lang="en-US" b="0" i="0" dirty="0">
                <a:solidFill>
                  <a:srgbClr val="000000"/>
                </a:solidFill>
                <a:effectLst/>
                <a:highlight>
                  <a:srgbClr val="FFFFFF"/>
                </a:highlight>
                <a:latin typeface="system-ui"/>
              </a:rPr>
              <a:t> ligaments with which it is supplied, when each part [</a:t>
            </a:r>
            <a:r>
              <a:rPr lang="en-US" b="1" i="0" dirty="0">
                <a:solidFill>
                  <a:srgbClr val="000000"/>
                </a:solidFill>
                <a:effectLst/>
                <a:highlight>
                  <a:srgbClr val="FFFFFF"/>
                </a:highlight>
                <a:latin typeface="system-ui"/>
              </a:rPr>
              <a:t>with power adapted to its need</a:t>
            </a:r>
            <a:r>
              <a:rPr lang="en-US" b="0" i="0" dirty="0">
                <a:solidFill>
                  <a:srgbClr val="000000"/>
                </a:solidFill>
                <a:effectLst/>
                <a:highlight>
                  <a:srgbClr val="FFFFFF"/>
                </a:highlight>
                <a:latin typeface="system-ui"/>
              </a:rPr>
              <a:t>] is working properly [</a:t>
            </a:r>
            <a:r>
              <a:rPr lang="en-US" b="1" i="0" dirty="0">
                <a:solidFill>
                  <a:srgbClr val="000000"/>
                </a:solidFill>
                <a:effectLst/>
                <a:highlight>
                  <a:srgbClr val="FFFFFF"/>
                </a:highlight>
                <a:latin typeface="system-ui"/>
              </a:rPr>
              <a:t>in all its functions</a:t>
            </a:r>
            <a:r>
              <a:rPr lang="en-US" b="0" i="0" dirty="0">
                <a:solidFill>
                  <a:srgbClr val="000000"/>
                </a:solidFill>
                <a:effectLst/>
                <a:highlight>
                  <a:srgbClr val="FFFFFF"/>
                </a:highlight>
                <a:latin typeface="system-ui"/>
              </a:rPr>
              <a:t>], grows to full maturity, building itself up in love.</a:t>
            </a:r>
          </a:p>
          <a:p>
            <a:endParaRPr lang="en-US" dirty="0"/>
          </a:p>
        </p:txBody>
      </p:sp>
    </p:spTree>
    <p:extLst>
      <p:ext uri="{BB962C8B-B14F-4D97-AF65-F5344CB8AC3E}">
        <p14:creationId xmlns:p14="http://schemas.microsoft.com/office/powerpoint/2010/main" val="231985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6AC81-296F-C4A3-F5AD-027838D838FC}"/>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5491D1F7-78D2-A38E-BEC5-AADC33396037}"/>
              </a:ext>
            </a:extLst>
          </p:cNvPr>
          <p:cNvSpPr>
            <a:spLocks noGrp="1"/>
          </p:cNvSpPr>
          <p:nvPr>
            <p:ph idx="1"/>
          </p:nvPr>
        </p:nvSpPr>
        <p:spPr/>
        <p:txBody>
          <a:bodyPr/>
          <a:lstStyle/>
          <a:p>
            <a:r>
              <a:rPr lang="en-US" sz="1800" dirty="0"/>
              <a:t>What’s the “big picture” of this passage of Scripture?</a:t>
            </a:r>
          </a:p>
          <a:p>
            <a:r>
              <a:rPr lang="en-US" dirty="0"/>
              <a:t>What is the Spirit saying through Paul in this passage?</a:t>
            </a:r>
          </a:p>
        </p:txBody>
      </p:sp>
    </p:spTree>
    <p:extLst>
      <p:ext uri="{BB962C8B-B14F-4D97-AF65-F5344CB8AC3E}">
        <p14:creationId xmlns:p14="http://schemas.microsoft.com/office/powerpoint/2010/main" val="121908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575EE-194F-85DA-4D15-A21CA86367D4}"/>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C02C7C81-F48D-9F86-CC1B-1EFA4EAE7DF0}"/>
              </a:ext>
            </a:extLst>
          </p:cNvPr>
          <p:cNvSpPr>
            <a:spLocks noGrp="1"/>
          </p:cNvSpPr>
          <p:nvPr>
            <p:ph idx="1"/>
          </p:nvPr>
        </p:nvSpPr>
        <p:spPr/>
        <p:txBody>
          <a:bodyPr/>
          <a:lstStyle/>
          <a:p>
            <a:r>
              <a:rPr lang="en-US" dirty="0"/>
              <a:t>“Christ wants us to strive for unity in the body, and He accomplishes that unity by giving us all individual gifts with which to glorify Him and serve others”. (Pg. 123)</a:t>
            </a:r>
          </a:p>
          <a:p>
            <a:r>
              <a:rPr lang="en-US" dirty="0"/>
              <a:t>Read </a:t>
            </a:r>
          </a:p>
          <a:p>
            <a:pPr lvl="1"/>
            <a:r>
              <a:rPr lang="en-US" dirty="0"/>
              <a:t>Romans 12:3-8, focusing in on verse 4</a:t>
            </a:r>
          </a:p>
          <a:p>
            <a:pPr lvl="2"/>
            <a:r>
              <a:rPr lang="en-US" dirty="0"/>
              <a:t>For as in one body we have many members</a:t>
            </a:r>
          </a:p>
          <a:p>
            <a:pPr lvl="1"/>
            <a:r>
              <a:rPr lang="en-US" dirty="0"/>
              <a:t>1 Corinthians 12:4-14</a:t>
            </a:r>
          </a:p>
          <a:p>
            <a:pPr lvl="2"/>
            <a:r>
              <a:rPr lang="en-US" dirty="0"/>
              <a:t>Now there are a variety of gifts, but the same Spirit, and there are varieties of service, but the same Lord; and there are varieties of activities, but it is the same God who empowers them all in everyone.</a:t>
            </a:r>
          </a:p>
          <a:p>
            <a:endParaRPr lang="en-US" dirty="0"/>
          </a:p>
        </p:txBody>
      </p:sp>
    </p:spTree>
    <p:extLst>
      <p:ext uri="{BB962C8B-B14F-4D97-AF65-F5344CB8AC3E}">
        <p14:creationId xmlns:p14="http://schemas.microsoft.com/office/powerpoint/2010/main" val="509846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A7217-5696-0579-893A-2C9BB5768351}"/>
              </a:ext>
            </a:extLst>
          </p:cNvPr>
          <p:cNvSpPr>
            <a:spLocks noGrp="1"/>
          </p:cNvSpPr>
          <p:nvPr>
            <p:ph type="title"/>
          </p:nvPr>
        </p:nvSpPr>
        <p:spPr/>
        <p:txBody>
          <a:bodyPr/>
          <a:lstStyle/>
          <a:p>
            <a:r>
              <a:rPr lang="en-US" dirty="0"/>
              <a:t>Paul’s tangent</a:t>
            </a:r>
          </a:p>
        </p:txBody>
      </p:sp>
      <p:sp>
        <p:nvSpPr>
          <p:cNvPr id="3" name="Content Placeholder 2">
            <a:extLst>
              <a:ext uri="{FF2B5EF4-FFF2-40B4-BE49-F238E27FC236}">
                <a16:creationId xmlns:a16="http://schemas.microsoft.com/office/drawing/2014/main" id="{8AD823D6-A0CE-1657-54FA-2564918FFD62}"/>
              </a:ext>
            </a:extLst>
          </p:cNvPr>
          <p:cNvSpPr>
            <a:spLocks noGrp="1"/>
          </p:cNvSpPr>
          <p:nvPr>
            <p:ph idx="1"/>
          </p:nvPr>
        </p:nvSpPr>
        <p:spPr/>
        <p:txBody>
          <a:bodyPr/>
          <a:lstStyle/>
          <a:p>
            <a:r>
              <a:rPr lang="en-US" dirty="0"/>
              <a:t>Paul refers back to Psalm 68:18</a:t>
            </a:r>
          </a:p>
          <a:p>
            <a:pPr lvl="1"/>
            <a:r>
              <a:rPr lang="en-US" b="0" i="0" dirty="0">
                <a:solidFill>
                  <a:srgbClr val="000000"/>
                </a:solidFill>
                <a:effectLst/>
                <a:highlight>
                  <a:srgbClr val="FFFFFF"/>
                </a:highlight>
                <a:latin typeface="system-ui"/>
              </a:rPr>
              <a:t>You ascended on high,</a:t>
            </a:r>
            <a:br>
              <a:rPr lang="en-US" dirty="0"/>
            </a:br>
            <a:r>
              <a:rPr lang="en-US" b="0" i="0" dirty="0">
                <a:solidFill>
                  <a:srgbClr val="000000"/>
                </a:solidFill>
                <a:effectLst/>
                <a:highlight>
                  <a:srgbClr val="FFFFFF"/>
                </a:highlight>
                <a:latin typeface="Courier New" panose="02070309020205020404" pitchFamily="49" charset="0"/>
              </a:rPr>
              <a:t>    </a:t>
            </a:r>
            <a:r>
              <a:rPr lang="en-US" b="0" i="0" dirty="0">
                <a:solidFill>
                  <a:srgbClr val="000000"/>
                </a:solidFill>
                <a:effectLst/>
                <a:highlight>
                  <a:srgbClr val="FFFFFF"/>
                </a:highlight>
                <a:latin typeface="system-ui"/>
              </a:rPr>
              <a:t>leading a host of captives in your train</a:t>
            </a:r>
            <a:br>
              <a:rPr lang="en-US" dirty="0"/>
            </a:br>
            <a:r>
              <a:rPr lang="en-US" b="0" i="0" dirty="0">
                <a:solidFill>
                  <a:srgbClr val="000000"/>
                </a:solidFill>
                <a:effectLst/>
                <a:highlight>
                  <a:srgbClr val="FFFFFF"/>
                </a:highlight>
                <a:latin typeface="Courier New" panose="02070309020205020404" pitchFamily="49" charset="0"/>
              </a:rPr>
              <a:t>    </a:t>
            </a:r>
            <a:r>
              <a:rPr lang="en-US" b="0" i="0" dirty="0">
                <a:solidFill>
                  <a:srgbClr val="000000"/>
                </a:solidFill>
                <a:effectLst/>
                <a:highlight>
                  <a:srgbClr val="FFFFFF"/>
                </a:highlight>
                <a:latin typeface="system-ui"/>
              </a:rPr>
              <a:t>and receiving gifts among men,</a:t>
            </a:r>
            <a:br>
              <a:rPr lang="en-US" dirty="0"/>
            </a:br>
            <a:r>
              <a:rPr lang="en-US" b="0" i="0" dirty="0">
                <a:solidFill>
                  <a:srgbClr val="000000"/>
                </a:solidFill>
                <a:effectLst/>
                <a:highlight>
                  <a:srgbClr val="FFFFFF"/>
                </a:highlight>
                <a:latin typeface="system-ui"/>
              </a:rPr>
              <a:t>even among the rebellious, that the </a:t>
            </a:r>
            <a:r>
              <a:rPr lang="en-US" b="0" i="0" cap="small" dirty="0">
                <a:solidFill>
                  <a:srgbClr val="000000"/>
                </a:solidFill>
                <a:effectLst/>
                <a:highlight>
                  <a:srgbClr val="FFFFFF"/>
                </a:highlight>
                <a:latin typeface="system-ui"/>
              </a:rPr>
              <a:t>Lord</a:t>
            </a:r>
            <a:r>
              <a:rPr lang="en-US" b="0" i="0" dirty="0">
                <a:solidFill>
                  <a:srgbClr val="000000"/>
                </a:solidFill>
                <a:effectLst/>
                <a:highlight>
                  <a:srgbClr val="FFFFFF"/>
                </a:highlight>
                <a:latin typeface="system-ui"/>
              </a:rPr>
              <a:t> God may dwell there.</a:t>
            </a:r>
          </a:p>
          <a:p>
            <a:pPr lvl="1"/>
            <a:endParaRPr lang="en-US" dirty="0">
              <a:solidFill>
                <a:srgbClr val="000000"/>
              </a:solidFill>
              <a:highlight>
                <a:srgbClr val="FFFFFF"/>
              </a:highlight>
              <a:latin typeface="system-ui"/>
            </a:endParaRPr>
          </a:p>
          <a:p>
            <a:pPr lvl="1"/>
            <a:r>
              <a:rPr lang="en-US" b="0" i="0" dirty="0">
                <a:solidFill>
                  <a:srgbClr val="000000"/>
                </a:solidFill>
                <a:effectLst/>
                <a:highlight>
                  <a:srgbClr val="FFFFFF"/>
                </a:highlight>
                <a:latin typeface="system-ui"/>
              </a:rPr>
              <a:t>What do you make of this connection between Jesus’ ascension to heaven and the spiritual gifts you have in Him? (question 23, pg. 124).</a:t>
            </a:r>
          </a:p>
        </p:txBody>
      </p:sp>
    </p:spTree>
    <p:extLst>
      <p:ext uri="{BB962C8B-B14F-4D97-AF65-F5344CB8AC3E}">
        <p14:creationId xmlns:p14="http://schemas.microsoft.com/office/powerpoint/2010/main" val="118429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DF243-DC9F-9413-B848-59A5BCEA30FE}"/>
              </a:ext>
            </a:extLst>
          </p:cNvPr>
          <p:cNvSpPr>
            <a:spLocks noGrp="1"/>
          </p:cNvSpPr>
          <p:nvPr>
            <p:ph type="title"/>
          </p:nvPr>
        </p:nvSpPr>
        <p:spPr/>
        <p:txBody>
          <a:bodyPr/>
          <a:lstStyle/>
          <a:p>
            <a:r>
              <a:rPr lang="en-US" dirty="0"/>
              <a:t>Unity in diversity (back on Paul’s original train of thought)</a:t>
            </a:r>
          </a:p>
        </p:txBody>
      </p:sp>
      <p:sp>
        <p:nvSpPr>
          <p:cNvPr id="3" name="Content Placeholder 2">
            <a:extLst>
              <a:ext uri="{FF2B5EF4-FFF2-40B4-BE49-F238E27FC236}">
                <a16:creationId xmlns:a16="http://schemas.microsoft.com/office/drawing/2014/main" id="{578FFB4B-5847-6822-A869-E28B3E937AE3}"/>
              </a:ext>
            </a:extLst>
          </p:cNvPr>
          <p:cNvSpPr>
            <a:spLocks noGrp="1"/>
          </p:cNvSpPr>
          <p:nvPr>
            <p:ph idx="1"/>
          </p:nvPr>
        </p:nvSpPr>
        <p:spPr/>
        <p:txBody>
          <a:bodyPr/>
          <a:lstStyle/>
          <a:p>
            <a:r>
              <a:rPr lang="en-US" dirty="0"/>
              <a:t>Verses 4:11-16, two things shown:</a:t>
            </a:r>
          </a:p>
          <a:p>
            <a:pPr lvl="1"/>
            <a:r>
              <a:rPr lang="en-US" dirty="0"/>
              <a:t>Short listing of giftings that God has given to serve the body.</a:t>
            </a:r>
          </a:p>
          <a:p>
            <a:pPr lvl="1"/>
            <a:r>
              <a:rPr lang="en-US" dirty="0"/>
              <a:t>What Paul hopes these gifted ones will equip the saints to do.</a:t>
            </a:r>
          </a:p>
        </p:txBody>
      </p:sp>
    </p:spTree>
    <p:extLst>
      <p:ext uri="{BB962C8B-B14F-4D97-AF65-F5344CB8AC3E}">
        <p14:creationId xmlns:p14="http://schemas.microsoft.com/office/powerpoint/2010/main" val="3693118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82A73-A20A-CEE8-C022-BD2D7730592F}"/>
              </a:ext>
            </a:extLst>
          </p:cNvPr>
          <p:cNvSpPr>
            <a:spLocks noGrp="1"/>
          </p:cNvSpPr>
          <p:nvPr>
            <p:ph type="title"/>
          </p:nvPr>
        </p:nvSpPr>
        <p:spPr/>
        <p:txBody>
          <a:bodyPr/>
          <a:lstStyle/>
          <a:p>
            <a:r>
              <a:rPr lang="en-US" dirty="0"/>
              <a:t>Unity in diversity</a:t>
            </a:r>
          </a:p>
        </p:txBody>
      </p:sp>
      <p:sp>
        <p:nvSpPr>
          <p:cNvPr id="3" name="Content Placeholder 2">
            <a:extLst>
              <a:ext uri="{FF2B5EF4-FFF2-40B4-BE49-F238E27FC236}">
                <a16:creationId xmlns:a16="http://schemas.microsoft.com/office/drawing/2014/main" id="{2F0E52D7-5EAE-7A70-FC5A-62149CEB9B73}"/>
              </a:ext>
            </a:extLst>
          </p:cNvPr>
          <p:cNvSpPr>
            <a:spLocks noGrp="1"/>
          </p:cNvSpPr>
          <p:nvPr>
            <p:ph idx="1"/>
          </p:nvPr>
        </p:nvSpPr>
        <p:spPr/>
        <p:txBody>
          <a:bodyPr/>
          <a:lstStyle/>
          <a:p>
            <a:r>
              <a:rPr lang="en-US" dirty="0"/>
              <a:t>Let’s look over Romans 12:3-8, 1 Corinthians 12:4-14, and Ephesians 4:11-12.  What are some of the specific gifts Paul mentions in these passages?</a:t>
            </a:r>
          </a:p>
        </p:txBody>
      </p:sp>
    </p:spTree>
    <p:extLst>
      <p:ext uri="{BB962C8B-B14F-4D97-AF65-F5344CB8AC3E}">
        <p14:creationId xmlns:p14="http://schemas.microsoft.com/office/powerpoint/2010/main" val="284743407"/>
      </p:ext>
    </p:extLst>
  </p:cSld>
  <p:clrMapOvr>
    <a:masterClrMapping/>
  </p:clrMapOvr>
</p:sld>
</file>

<file path=ppt/theme/theme1.xml><?xml version="1.0" encoding="utf-8"?>
<a:theme xmlns:a="http://schemas.openxmlformats.org/drawingml/2006/main" name="DividendVTI">
  <a:themeElements>
    <a:clrScheme name="AnalogousFromLightSeedLeftStep">
      <a:dk1>
        <a:srgbClr val="000000"/>
      </a:dk1>
      <a:lt1>
        <a:srgbClr val="FFFFFF"/>
      </a:lt1>
      <a:dk2>
        <a:srgbClr val="213B33"/>
      </a:dk2>
      <a:lt2>
        <a:srgbClr val="E8E3E2"/>
      </a:lt2>
      <a:accent1>
        <a:srgbClr val="4EAFBA"/>
      </a:accent1>
      <a:accent2>
        <a:srgbClr val="4DB392"/>
      </a:accent2>
      <a:accent3>
        <a:srgbClr val="4FB369"/>
      </a:accent3>
      <a:accent4>
        <a:srgbClr val="5DB54E"/>
      </a:accent4>
      <a:accent5>
        <a:srgbClr val="89AA5D"/>
      </a:accent5>
      <a:accent6>
        <a:srgbClr val="A3A546"/>
      </a:accent6>
      <a:hlink>
        <a:srgbClr val="AE7069"/>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1671</Words>
  <Application>Microsoft Office PowerPoint</Application>
  <PresentationFormat>Widescreen</PresentationFormat>
  <Paragraphs>112</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Arial</vt:lpstr>
      <vt:lpstr>Courier New</vt:lpstr>
      <vt:lpstr>Gill Sans MT</vt:lpstr>
      <vt:lpstr>Google Sans</vt:lpstr>
      <vt:lpstr>Roboto</vt:lpstr>
      <vt:lpstr>system-ui</vt:lpstr>
      <vt:lpstr>Wingdings 2</vt:lpstr>
      <vt:lpstr>DividendVTI</vt:lpstr>
      <vt:lpstr>PowerPoint Presentation</vt:lpstr>
      <vt:lpstr>Ephesians 4:7-16 (ESV)</vt:lpstr>
      <vt:lpstr>Ephesians 4:7-16 (Amplified)</vt:lpstr>
      <vt:lpstr>Continued</vt:lpstr>
      <vt:lpstr>Unity in Diversity</vt:lpstr>
      <vt:lpstr>Unity in diversity</vt:lpstr>
      <vt:lpstr>Paul’s tangent</vt:lpstr>
      <vt:lpstr>Unity in diversity (back on Paul’s original train of thought)</vt:lpstr>
      <vt:lpstr>Unity in diversity</vt:lpstr>
      <vt:lpstr>PowerPoint Presentation</vt:lpstr>
      <vt:lpstr>Unity in diversity</vt:lpstr>
      <vt:lpstr>Unity in diversity</vt:lpstr>
      <vt:lpstr>Unity in diversity</vt:lpstr>
      <vt:lpstr>Unity in diversity</vt:lpstr>
      <vt:lpstr>Unity in Diversity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Eleisha Garland</dc:creator>
  <cp:lastModifiedBy>Kelley Worthy</cp:lastModifiedBy>
  <cp:revision>1</cp:revision>
  <dcterms:created xsi:type="dcterms:W3CDTF">2024-10-16T20:11:55Z</dcterms:created>
  <dcterms:modified xsi:type="dcterms:W3CDTF">2024-10-17T15:04:22Z</dcterms:modified>
</cp:coreProperties>
</file>